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0"/>
  </p:notesMasterIdLst>
  <p:sldIdLst>
    <p:sldId id="256" r:id="rId2"/>
    <p:sldId id="288" r:id="rId3"/>
    <p:sldId id="282" r:id="rId4"/>
    <p:sldId id="266" r:id="rId5"/>
    <p:sldId id="270" r:id="rId6"/>
    <p:sldId id="271" r:id="rId7"/>
    <p:sldId id="268" r:id="rId8"/>
    <p:sldId id="274" r:id="rId9"/>
    <p:sldId id="280" r:id="rId10"/>
    <p:sldId id="259" r:id="rId11"/>
    <p:sldId id="264" r:id="rId12"/>
    <p:sldId id="276" r:id="rId13"/>
    <p:sldId id="281" r:id="rId14"/>
    <p:sldId id="267" r:id="rId15"/>
    <p:sldId id="258" r:id="rId16"/>
    <p:sldId id="257" r:id="rId17"/>
    <p:sldId id="278" r:id="rId18"/>
    <p:sldId id="263" r:id="rId19"/>
    <p:sldId id="279" r:id="rId20"/>
    <p:sldId id="261" r:id="rId21"/>
    <p:sldId id="284" r:id="rId22"/>
    <p:sldId id="285" r:id="rId23"/>
    <p:sldId id="272" r:id="rId24"/>
    <p:sldId id="283" r:id="rId25"/>
    <p:sldId id="273" r:id="rId26"/>
    <p:sldId id="286" r:id="rId27"/>
    <p:sldId id="265" r:id="rId28"/>
    <p:sldId id="287"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81" d="100"/>
          <a:sy n="81" d="100"/>
        </p:scale>
        <p:origin x="-1896" y="-10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notesMaster" Target="notesMasters/notesMaster1.xml"/><Relationship Id="rId31" Type="http://schemas.openxmlformats.org/officeDocument/2006/relationships/printerSettings" Target="printerSettings/printerSettings1.bin"/><Relationship Id="rId32" Type="http://schemas.openxmlformats.org/officeDocument/2006/relationships/presProps" Target="presProps.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950FF76-3A96-4BE0-947A-9E294956B132}" type="datetimeFigureOut">
              <a:rPr lang="en-US" smtClean="0"/>
              <a:pPr/>
              <a:t>11/25/11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0D59736-89D8-42F0-B8C2-1CFF8F422065}" type="slidenum">
              <a:rPr lang="en-US" smtClean="0"/>
              <a:pPr/>
              <a:t>‹#›</a:t>
            </a:fld>
            <a:endParaRPr lang="en-US"/>
          </a:p>
        </p:txBody>
      </p:sp>
    </p:spTree>
    <p:extLst>
      <p:ext uri="{BB962C8B-B14F-4D97-AF65-F5344CB8AC3E}">
        <p14:creationId xmlns:p14="http://schemas.microsoft.com/office/powerpoint/2010/main" val="4119921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A0D59736-89D8-42F0-B8C2-1CFF8F422065}" type="slidenum">
              <a:rPr lang="en-US" smtClean="0"/>
              <a:pPr/>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8.png"/><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smtClean="0"/>
              <a:t>Click to edit Master title style</a:t>
            </a:r>
            <a:endParaRPr dirty="0"/>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FF17A299-8886-884D-BB3E-83E6DF2415C4}" type="datetimeFigureOut">
              <a:rPr lang="en-US" smtClean="0"/>
              <a:pPr/>
              <a:t>11/25/11</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FF17A299-8886-884D-BB3E-83E6DF2415C4}" type="datetimeFigureOut">
              <a:rPr lang="en-US" smtClean="0"/>
              <a:pPr/>
              <a:t>11/25/11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9C078-0037-E548-92BD-2764A613C48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lide with Picture">
    <p:bg>
      <p:bgRef idx="1002">
        <a:schemeClr val="bg2"/>
      </p:bgRef>
    </p:bg>
    <p:spTree>
      <p:nvGrpSpPr>
        <p:cNvPr id="1" name=""/>
        <p:cNvGrpSpPr/>
        <p:nvPr/>
      </p:nvGrpSpPr>
      <p:grpSpPr>
        <a:xfrm>
          <a:off x="0" y="0"/>
          <a:ext cx="0" cy="0"/>
          <a:chOff x="0" y="0"/>
          <a:chExt cx="0" cy="0"/>
        </a:xfrm>
      </p:grpSpPr>
      <p:grpSp>
        <p:nvGrpSpPr>
          <p:cNvPr id="6" name="Group 15"/>
          <p:cNvGrpSpPr/>
          <p:nvPr/>
        </p:nvGrpSpPr>
        <p:grpSpPr>
          <a:xfrm>
            <a:off x="0" y="0"/>
            <a:ext cx="1581220" cy="6858000"/>
            <a:chOff x="134471" y="0"/>
            <a:chExt cx="1581220" cy="6858000"/>
          </a:xfrm>
        </p:grpSpPr>
        <p:pic>
          <p:nvPicPr>
            <p:cNvPr id="7" name="Picture 6" descr="Overlay-Blank.jpg"/>
            <p:cNvPicPr>
              <a:picLocks noChangeAspect="1"/>
            </p:cNvPicPr>
            <p:nvPr userDrawn="1"/>
          </p:nvPicPr>
          <p:blipFill>
            <a:blip r:embed="rId2"/>
            <a:srcRect l="1471" r="83676"/>
            <a:stretch>
              <a:fillRect/>
            </a:stretch>
          </p:blipFill>
          <p:spPr>
            <a:xfrm>
              <a:off x="134471" y="0"/>
              <a:ext cx="1358153"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1447800" y="0"/>
              <a:ext cx="267891" cy="6858000"/>
            </a:xfrm>
            <a:prstGeom prst="rect">
              <a:avLst/>
            </a:prstGeom>
          </p:spPr>
        </p:pic>
      </p:grpSp>
      <p:grpSp>
        <p:nvGrpSpPr>
          <p:cNvPr id="11" name="Group 16"/>
          <p:cNvGrpSpPr/>
          <p:nvPr/>
        </p:nvGrpSpPr>
        <p:grpSpPr>
          <a:xfrm>
            <a:off x="7546266" y="0"/>
            <a:ext cx="1597734" cy="6858000"/>
            <a:chOff x="7413812" y="0"/>
            <a:chExt cx="1597734" cy="6858000"/>
          </a:xfrm>
        </p:grpSpPr>
        <p:pic>
          <p:nvPicPr>
            <p:cNvPr id="8" name="Picture 7" descr="Overlay-Blank.jpg"/>
            <p:cNvPicPr>
              <a:picLocks noChangeAspect="1"/>
            </p:cNvPicPr>
            <p:nvPr userDrawn="1"/>
          </p:nvPicPr>
          <p:blipFill>
            <a:blip r:embed="rId2"/>
            <a:srcRect r="85125"/>
            <a:stretch>
              <a:fillRect/>
            </a:stretch>
          </p:blipFill>
          <p:spPr>
            <a:xfrm>
              <a:off x="7651376" y="0"/>
              <a:ext cx="136017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7413812" y="0"/>
              <a:ext cx="267891" cy="6858000"/>
            </a:xfrm>
            <a:prstGeom prst="rect">
              <a:avLst/>
            </a:prstGeom>
          </p:spPr>
        </p:pic>
      </p:grpSp>
      <p:sp>
        <p:nvSpPr>
          <p:cNvPr id="2" name="Title 1"/>
          <p:cNvSpPr>
            <a:spLocks noGrp="1"/>
          </p:cNvSpPr>
          <p:nvPr>
            <p:ph type="ctrTitle"/>
          </p:nvPr>
        </p:nvSpPr>
        <p:spPr>
          <a:xfrm>
            <a:off x="1854200" y="3693645"/>
            <a:ext cx="5446713" cy="1470025"/>
          </a:xfrm>
        </p:spPr>
        <p:txBody>
          <a:bodyPr anchor="b" anchorCtr="0"/>
          <a:lstStyle>
            <a:lvl1pPr>
              <a:lnSpc>
                <a:spcPts val="6800"/>
              </a:lnSpc>
              <a:defRPr sz="6500">
                <a:latin typeface="+mj-lt"/>
              </a:defRPr>
            </a:lvl1pPr>
          </a:lstStyle>
          <a:p>
            <a:r>
              <a:rPr lang="en-US" smtClean="0"/>
              <a:t>Click to edit Master title style</a:t>
            </a:r>
            <a:endParaRPr/>
          </a:p>
        </p:txBody>
      </p:sp>
      <p:sp>
        <p:nvSpPr>
          <p:cNvPr id="3" name="Subtitle 2"/>
          <p:cNvSpPr>
            <a:spLocks noGrp="1"/>
          </p:cNvSpPr>
          <p:nvPr>
            <p:ph type="subTitle" idx="1"/>
          </p:nvPr>
        </p:nvSpPr>
        <p:spPr>
          <a:xfrm>
            <a:off x="1854200" y="5204011"/>
            <a:ext cx="5446713" cy="851647"/>
          </a:xfrm>
        </p:spPr>
        <p:txBody>
          <a:bodyPr>
            <a:normAutofit/>
          </a:bodyPr>
          <a:lstStyle>
            <a:lvl1pPr marL="0" indent="0" algn="ctr">
              <a:spcBef>
                <a:spcPts val="300"/>
              </a:spcBef>
              <a:buNone/>
              <a:defRPr sz="1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dirty="0"/>
          </a:p>
        </p:txBody>
      </p:sp>
      <p:sp>
        <p:nvSpPr>
          <p:cNvPr id="4" name="Date Placeholder 3"/>
          <p:cNvSpPr>
            <a:spLocks noGrp="1"/>
          </p:cNvSpPr>
          <p:nvPr>
            <p:ph type="dt" sz="half" idx="10"/>
          </p:nvPr>
        </p:nvSpPr>
        <p:spPr>
          <a:xfrm>
            <a:off x="5257800" y="6356350"/>
            <a:ext cx="2133600" cy="365125"/>
          </a:xfrm>
        </p:spPr>
        <p:txBody>
          <a:bodyPr/>
          <a:lstStyle>
            <a:lvl1pPr>
              <a:defRPr>
                <a:solidFill>
                  <a:schemeClr val="tx2"/>
                </a:solidFill>
              </a:defRPr>
            </a:lvl1pPr>
          </a:lstStyle>
          <a:p>
            <a:fld id="{FF17A299-8886-884D-BB3E-83E6DF2415C4}" type="datetimeFigureOut">
              <a:rPr lang="en-US" smtClean="0"/>
              <a:pPr/>
              <a:t>11/25/11</a:t>
            </a:fld>
            <a:endParaRPr lang="en-US"/>
          </a:p>
        </p:txBody>
      </p:sp>
      <p:sp>
        <p:nvSpPr>
          <p:cNvPr id="5" name="Footer Placeholder 4"/>
          <p:cNvSpPr>
            <a:spLocks noGrp="1"/>
          </p:cNvSpPr>
          <p:nvPr>
            <p:ph type="ftr" sz="quarter" idx="11"/>
          </p:nvPr>
        </p:nvSpPr>
        <p:spPr>
          <a:xfrm>
            <a:off x="1752600" y="6356350"/>
            <a:ext cx="2895600" cy="365125"/>
          </a:xfrm>
        </p:spPr>
        <p:txBody>
          <a:bodyPr/>
          <a:lstStyle>
            <a:lvl1pPr>
              <a:defRPr>
                <a:solidFill>
                  <a:schemeClr val="tx2"/>
                </a:solidFill>
              </a:defRPr>
            </a:lvl1pPr>
          </a:lstStyle>
          <a:p>
            <a:endParaRPr lang="en-US"/>
          </a:p>
        </p:txBody>
      </p:sp>
      <p:pic>
        <p:nvPicPr>
          <p:cNvPr id="15" name="Picture 14" descr="HR-Color.png"/>
          <p:cNvPicPr>
            <a:picLocks noChangeAspect="1"/>
          </p:cNvPicPr>
          <p:nvPr/>
        </p:nvPicPr>
        <p:blipFill>
          <a:blip r:embed="rId4"/>
          <a:stretch>
            <a:fillRect/>
          </a:stretch>
        </p:blipFill>
        <p:spPr>
          <a:xfrm>
            <a:off x="1554480" y="4841209"/>
            <a:ext cx="6035040" cy="340391"/>
          </a:xfrm>
          <a:prstGeom prst="rect">
            <a:avLst/>
          </a:prstGeom>
        </p:spPr>
      </p:pic>
      <p:sp>
        <p:nvSpPr>
          <p:cNvPr id="14" name="Picture Placeholder 13"/>
          <p:cNvSpPr>
            <a:spLocks noGrp="1"/>
          </p:cNvSpPr>
          <p:nvPr>
            <p:ph type="pic" sz="quarter" idx="12"/>
          </p:nvPr>
        </p:nvSpPr>
        <p:spPr>
          <a:xfrm>
            <a:off x="3307977" y="950260"/>
            <a:ext cx="2528046" cy="2528046"/>
          </a:xfrm>
          <a:prstGeom prst="ellipse">
            <a:avLst/>
          </a:prstGeom>
          <a:solidFill>
            <a:schemeClr val="bg1">
              <a:lumMod val="85000"/>
            </a:schemeClr>
          </a:solidFill>
          <a:ln w="101600">
            <a:noFill/>
            <a:miter lim="800000"/>
          </a:ln>
          <a:effectLst>
            <a:innerShdw blurRad="762000">
              <a:schemeClr val="accent1">
                <a:alpha val="80000"/>
              </a:schemeClr>
            </a:innerShdw>
            <a:softEdge rad="317500"/>
          </a:effectLst>
        </p:spPr>
        <p:txBody>
          <a:bodyPr vert="horz" lIns="91440" tIns="45720" rIns="91440" bIns="45720" rtlCol="0">
            <a:normAutofit/>
          </a:bodyPr>
          <a:lstStyle>
            <a:lvl1pPr marL="0" indent="0" algn="ctr" defTabSz="914400" rtl="0" eaLnBrk="1" latinLnBrk="0" hangingPunct="1">
              <a:spcBef>
                <a:spcPts val="2400"/>
              </a:spcBef>
              <a:buClr>
                <a:schemeClr val="accent1">
                  <a:lumMod val="60000"/>
                  <a:lumOff val="40000"/>
                </a:schemeClr>
              </a:buClr>
              <a:buFont typeface="Candara" pitchFamily="34" charset="0"/>
              <a:buNone/>
              <a:defRPr sz="2400" kern="1200">
                <a:solidFill>
                  <a:schemeClr val="tx2"/>
                </a:solidFill>
                <a:latin typeface="+mn-lt"/>
                <a:ea typeface="+mn-ea"/>
                <a:cs typeface="+mn-cs"/>
              </a:defRPr>
            </a:lvl1pPr>
          </a:lstStyle>
          <a:p>
            <a:r>
              <a:rPr lang="en-US" smtClean="0"/>
              <a:t>Drag picture to placeholder or click icon to add</a:t>
            </a:r>
            <a:endParaRPr/>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854200" y="1851212"/>
            <a:ext cx="5446714" cy="1730375"/>
          </a:xfrm>
        </p:spPr>
        <p:txBody>
          <a:bodyPr anchor="b" anchorCtr="0"/>
          <a:lstStyle>
            <a:lvl1pPr algn="ctr">
              <a:lnSpc>
                <a:spcPts val="6800"/>
              </a:lnSpc>
              <a:defRPr sz="6500" b="0" cap="none" baseline="0">
                <a:latin typeface="+mj-lt"/>
              </a:defRPr>
            </a:lvl1pPr>
          </a:lstStyle>
          <a:p>
            <a:r>
              <a:rPr lang="en-US" smtClean="0"/>
              <a:t>Click to edit Master title style</a:t>
            </a:r>
            <a:endParaRPr/>
          </a:p>
        </p:txBody>
      </p:sp>
      <p:sp>
        <p:nvSpPr>
          <p:cNvPr id="3" name="Text Placeholder 2"/>
          <p:cNvSpPr>
            <a:spLocks noGrp="1"/>
          </p:cNvSpPr>
          <p:nvPr>
            <p:ph type="body" idx="1"/>
          </p:nvPr>
        </p:nvSpPr>
        <p:spPr>
          <a:xfrm>
            <a:off x="1854200" y="3576918"/>
            <a:ext cx="5446714" cy="829982"/>
          </a:xfrm>
        </p:spPr>
        <p:txBody>
          <a:bodyPr anchor="t" anchorCtr="0">
            <a:normAutofit/>
          </a:bodyPr>
          <a:lstStyle>
            <a:lvl1pPr marL="0" indent="0" algn="ctr">
              <a:spcBef>
                <a:spcPts val="300"/>
              </a:spcBef>
              <a:buNone/>
              <a:defRPr sz="18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F17A299-8886-884D-BB3E-83E6DF2415C4}" type="datetimeFigureOut">
              <a:rPr lang="en-US" smtClean="0"/>
              <a:pPr/>
              <a:t>11/25/11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9C078-0037-E548-92BD-2764A613C48C}" type="slidenum">
              <a:rPr lang="en-US" smtClean="0"/>
              <a:pPr/>
              <a:t>‹#›</a:t>
            </a:fld>
            <a:endParaRPr lang="en-US"/>
          </a:p>
        </p:txBody>
      </p:sp>
      <p:grpSp>
        <p:nvGrpSpPr>
          <p:cNvPr id="7" name="Group 9"/>
          <p:cNvGrpSpPr/>
          <p:nvPr/>
        </p:nvGrpSpPr>
        <p:grpSpPr>
          <a:xfrm>
            <a:off x="0" y="0"/>
            <a:ext cx="9144000" cy="1191256"/>
            <a:chOff x="0" y="0"/>
            <a:chExt cx="9144000" cy="1191256"/>
          </a:xfrm>
        </p:grpSpPr>
        <p:pic>
          <p:nvPicPr>
            <p:cNvPr id="8" name="Picture 7"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9" name="Picture 8"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grpSp>
        <p:nvGrpSpPr>
          <p:cNvPr id="10" name="Group 10"/>
          <p:cNvGrpSpPr/>
          <p:nvPr/>
        </p:nvGrpSpPr>
        <p:grpSpPr>
          <a:xfrm flipV="1">
            <a:off x="0" y="5666744"/>
            <a:ext cx="9144000" cy="1191256"/>
            <a:chOff x="0" y="0"/>
            <a:chExt cx="9144000" cy="1191256"/>
          </a:xfrm>
        </p:grpSpPr>
        <p:pic>
          <p:nvPicPr>
            <p:cNvPr id="12" name="Picture 11" descr="Overlay-Blank.jpg"/>
            <p:cNvPicPr>
              <a:picLocks noChangeAspect="1"/>
            </p:cNvPicPr>
            <p:nvPr userDrawn="1"/>
          </p:nvPicPr>
          <p:blipFill>
            <a:blip r:embed="rId2"/>
            <a:srcRect b="85555"/>
            <a:stretch>
              <a:fillRect/>
            </a:stretch>
          </p:blipFill>
          <p:spPr>
            <a:xfrm>
              <a:off x="0" y="0"/>
              <a:ext cx="9144000" cy="990600"/>
            </a:xfrm>
            <a:prstGeom prst="rect">
              <a:avLst/>
            </a:prstGeom>
          </p:spPr>
        </p:pic>
        <p:pic>
          <p:nvPicPr>
            <p:cNvPr id="13" name="Picture 12" descr="Overlay-HorizontalBridge.jpg"/>
            <p:cNvPicPr>
              <a:picLocks noChangeAspect="1"/>
            </p:cNvPicPr>
            <p:nvPr userDrawn="1"/>
          </p:nvPicPr>
          <p:blipFill>
            <a:blip r:embed="rId3"/>
            <a:stretch>
              <a:fillRect/>
            </a:stretch>
          </p:blipFill>
          <p:spPr>
            <a:xfrm flipV="1">
              <a:off x="0" y="923365"/>
              <a:ext cx="9144000" cy="267891"/>
            </a:xfrm>
            <a:prstGeom prst="rect">
              <a:avLst/>
            </a:prstGeom>
          </p:spPr>
        </p:pic>
      </p:grpSp>
      <p:pic>
        <p:nvPicPr>
          <p:cNvPr id="14" name="Picture 13" descr="HR-Color.png"/>
          <p:cNvPicPr>
            <a:picLocks noChangeAspect="1"/>
          </p:cNvPicPr>
          <p:nvPr/>
        </p:nvPicPr>
        <p:blipFill>
          <a:blip r:embed="rId4"/>
          <a:stretch>
            <a:fillRect/>
          </a:stretch>
        </p:blipFill>
        <p:spPr>
          <a:xfrm>
            <a:off x="1554480" y="3258805"/>
            <a:ext cx="6035040" cy="340391"/>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grpSp>
        <p:nvGrpSpPr>
          <p:cNvPr id="8" name="Group 7"/>
          <p:cNvGrpSpPr/>
          <p:nvPr/>
        </p:nvGrpSpPr>
        <p:grpSpPr>
          <a:xfrm>
            <a:off x="0" y="1372650"/>
            <a:ext cx="9144000" cy="5485350"/>
            <a:chOff x="0" y="1372650"/>
            <a:chExt cx="9144000" cy="5485350"/>
          </a:xfrm>
        </p:grpSpPr>
        <p:pic>
          <p:nvPicPr>
            <p:cNvPr id="9" name="Picture 8"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0" name="Picture 9"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792162"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Content Placeholder 3"/>
          <p:cNvSpPr>
            <a:spLocks noGrp="1"/>
          </p:cNvSpPr>
          <p:nvPr>
            <p:ph sz="half" idx="2"/>
          </p:nvPr>
        </p:nvSpPr>
        <p:spPr>
          <a:xfrm>
            <a:off x="4766534" y="1774825"/>
            <a:ext cx="3566160" cy="4303713"/>
          </a:xfrm>
        </p:spPr>
        <p:txBody>
          <a:bodyPr>
            <a:normAutofit/>
          </a:bodyPr>
          <a:lstStyle>
            <a:lvl1pPr>
              <a:defRPr sz="2400"/>
            </a:lvl1pPr>
            <a:lvl2pPr>
              <a:defRPr sz="2200"/>
            </a:lvl2pPr>
            <a:lvl3pPr>
              <a:defRPr sz="2000"/>
            </a:lvl3pPr>
            <a:lvl4pPr>
              <a:defRPr sz="1800"/>
            </a:lvl4pPr>
            <a:lvl5pPr>
              <a:defRPr sz="1800"/>
            </a:lvl5pPr>
            <a:lvl6pPr>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Date Placeholder 4"/>
          <p:cNvSpPr>
            <a:spLocks noGrp="1"/>
          </p:cNvSpPr>
          <p:nvPr>
            <p:ph type="dt" sz="half" idx="10"/>
          </p:nvPr>
        </p:nvSpPr>
        <p:spPr/>
        <p:txBody>
          <a:bodyPr/>
          <a:lstStyle/>
          <a:p>
            <a:fld id="{FF17A299-8886-884D-BB3E-83E6DF2415C4}" type="datetimeFigureOut">
              <a:rPr lang="en-US" smtClean="0"/>
              <a:pPr/>
              <a:t>11/25/11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A9C078-0037-E548-92BD-2764A613C48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grpSp>
        <p:nvGrpSpPr>
          <p:cNvPr id="10" name="Group 9"/>
          <p:cNvGrpSpPr/>
          <p:nvPr/>
        </p:nvGrpSpPr>
        <p:grpSpPr>
          <a:xfrm>
            <a:off x="0" y="1372650"/>
            <a:ext cx="9144000" cy="5485350"/>
            <a:chOff x="0" y="1372650"/>
            <a:chExt cx="9144000" cy="5485350"/>
          </a:xfrm>
        </p:grpSpPr>
        <p:pic>
          <p:nvPicPr>
            <p:cNvPr id="11" name="Picture 10"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12" name="Picture 11"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777240"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777240"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4766048" y="1879320"/>
            <a:ext cx="3566160" cy="639762"/>
          </a:xfrm>
        </p:spPr>
        <p:txBody>
          <a:bodyPr anchor="b" anchorCtr="0">
            <a:noAutofit/>
          </a:bodyPr>
          <a:lstStyle>
            <a:lvl1pPr marL="0" indent="0" algn="ctr">
              <a:spcBef>
                <a:spcPts val="0"/>
              </a:spcBef>
              <a:buNone/>
              <a:defRPr sz="2800" b="0">
                <a:solidFill>
                  <a:schemeClr val="tx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66048" y="2590799"/>
            <a:ext cx="3566160" cy="3487739"/>
          </a:xfrm>
        </p:spPr>
        <p:txBody>
          <a:bodyPr>
            <a:normAutofit/>
          </a:bodyPr>
          <a:lstStyle>
            <a:lvl1pPr>
              <a:defRPr sz="2200"/>
            </a:lvl1pPr>
            <a:lvl2pPr>
              <a:defRPr sz="2000"/>
            </a:lvl2pPr>
            <a:lvl3pPr>
              <a:defRPr sz="1800"/>
            </a:lvl3pPr>
            <a:lvl4pPr>
              <a:defRPr sz="1800"/>
            </a:lvl4pPr>
            <a:lvl5pPr>
              <a:defRPr sz="1800"/>
            </a:lvl5pPr>
            <a:lvl6pPr marL="2055813" indent="-344488">
              <a:defRPr sz="1800"/>
            </a:lvl6pPr>
            <a:lvl7pPr marL="2055813" indent="-344488">
              <a:defRPr sz="1800"/>
            </a:lvl7pPr>
            <a:lvl8pPr marL="2055813" indent="-344488">
              <a:defRPr sz="1800"/>
            </a:lvl8pPr>
            <a:lvl9pPr marL="2055813" indent="-344488">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7" name="Date Placeholder 6"/>
          <p:cNvSpPr>
            <a:spLocks noGrp="1"/>
          </p:cNvSpPr>
          <p:nvPr>
            <p:ph type="dt" sz="half" idx="10"/>
          </p:nvPr>
        </p:nvSpPr>
        <p:spPr/>
        <p:txBody>
          <a:bodyPr/>
          <a:lstStyle/>
          <a:p>
            <a:fld id="{FF17A299-8886-884D-BB3E-83E6DF2415C4}" type="datetimeFigureOut">
              <a:rPr lang="en-US" smtClean="0"/>
              <a:pPr/>
              <a:t>11/25/11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A9C078-0037-E548-92BD-2764A613C48C}" type="slidenum">
              <a:rPr lang="en-US" smtClean="0"/>
              <a:pPr/>
              <a:t>‹#›</a:t>
            </a:fld>
            <a:endParaRPr lang="en-US"/>
          </a:p>
        </p:txBody>
      </p:sp>
      <p:pic>
        <p:nvPicPr>
          <p:cNvPr id="14" name="Picture 13" descr="Overlay-HorizontalBridge.jpg"/>
          <p:cNvPicPr>
            <a:picLocks noChangeAspect="1"/>
          </p:cNvPicPr>
          <p:nvPr/>
        </p:nvPicPr>
        <p:blipFill>
          <a:blip r:embed="rId3"/>
          <a:srcRect t="23425" r="61031" b="39764"/>
          <a:stretch>
            <a:fillRect/>
          </a:stretch>
        </p:blipFill>
        <p:spPr>
          <a:xfrm>
            <a:off x="4766048" y="2460812"/>
            <a:ext cx="3563348" cy="98613"/>
          </a:xfrm>
          <a:prstGeom prst="rect">
            <a:avLst/>
          </a:prstGeom>
          <a:solidFill>
            <a:schemeClr val="bg2">
              <a:lumMod val="40000"/>
              <a:lumOff val="60000"/>
            </a:schemeClr>
          </a:solidFill>
        </p:spPr>
      </p:pic>
      <p:pic>
        <p:nvPicPr>
          <p:cNvPr id="15" name="Picture 14" descr="Overlay-HorizontalBridge.jpg"/>
          <p:cNvPicPr>
            <a:picLocks noChangeAspect="1"/>
          </p:cNvPicPr>
          <p:nvPr/>
        </p:nvPicPr>
        <p:blipFill>
          <a:blip r:embed="rId3"/>
          <a:srcRect t="23425" r="61031" b="39764"/>
          <a:stretch>
            <a:fillRect/>
          </a:stretch>
        </p:blipFill>
        <p:spPr>
          <a:xfrm>
            <a:off x="780052" y="2460812"/>
            <a:ext cx="3563348" cy="98613"/>
          </a:xfrm>
          <a:prstGeom prst="rect">
            <a:avLst/>
          </a:prstGeom>
          <a:solidFill>
            <a:schemeClr val="bg2">
              <a:lumMod val="40000"/>
              <a:lumOff val="60000"/>
            </a:schemeClr>
          </a:solid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grpSp>
        <p:nvGrpSpPr>
          <p:cNvPr id="6" name="Group 5"/>
          <p:cNvGrpSpPr/>
          <p:nvPr/>
        </p:nvGrpSpPr>
        <p:grpSpPr>
          <a:xfrm>
            <a:off x="0" y="1372650"/>
            <a:ext cx="9144000" cy="5485350"/>
            <a:chOff x="0" y="1372650"/>
            <a:chExt cx="9144000" cy="5485350"/>
          </a:xfrm>
        </p:grpSpPr>
        <p:pic>
          <p:nvPicPr>
            <p:cNvPr id="7" name="Picture 6"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8" name="Picture 7"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FF17A299-8886-884D-BB3E-83E6DF2415C4}" type="datetimeFigureOut">
              <a:rPr lang="en-US" smtClean="0"/>
              <a:pPr/>
              <a:t>11/25/11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A9C078-0037-E548-92BD-2764A613C48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Blank.jpg"/>
          <p:cNvPicPr>
            <a:picLocks noChangeAspect="1"/>
          </p:cNvPicPr>
          <p:nvPr/>
        </p:nvPicPr>
        <p:blipFill>
          <a:blip r:embed="rId2"/>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FF17A299-8886-884D-BB3E-83E6DF2415C4}" type="datetimeFigureOut">
              <a:rPr lang="en-US" smtClean="0"/>
              <a:pPr/>
              <a:t>11/25/11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A9C078-0037-E548-92BD-2764A613C48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11"/>
          <p:cNvGrpSpPr/>
          <p:nvPr/>
        </p:nvGrpSpPr>
        <p:grpSpPr>
          <a:xfrm>
            <a:off x="4267200" y="0"/>
            <a:ext cx="4876800" cy="6858000"/>
            <a:chOff x="4267200" y="0"/>
            <a:chExt cx="4876800" cy="6858000"/>
          </a:xfrm>
        </p:grpSpPr>
        <p:pic>
          <p:nvPicPr>
            <p:cNvPr id="9" name="Picture 8"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0" name="Picture 9"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776" cy="1537447"/>
          </a:xfrm>
        </p:spPr>
        <p:txBody>
          <a:bodyPr anchor="b"/>
          <a:lstStyle>
            <a:lvl1pPr algn="ctr">
              <a:lnSpc>
                <a:spcPct val="100000"/>
              </a:lnSpc>
              <a:defRPr sz="3600" b="0"/>
            </a:lvl1pPr>
          </a:lstStyle>
          <a:p>
            <a:r>
              <a:rPr lang="en-US" smtClean="0"/>
              <a:t>Click to edit Master title style</a:t>
            </a:r>
            <a:endParaRPr/>
          </a:p>
        </p:txBody>
      </p:sp>
      <p:sp>
        <p:nvSpPr>
          <p:cNvPr id="3" name="Content Placeholder 2"/>
          <p:cNvSpPr>
            <a:spLocks noGrp="1"/>
          </p:cNvSpPr>
          <p:nvPr>
            <p:ph idx="1"/>
          </p:nvPr>
        </p:nvSpPr>
        <p:spPr>
          <a:xfrm>
            <a:off x="4885859" y="381001"/>
            <a:ext cx="3813174" cy="5697537"/>
          </a:xfrm>
        </p:spPr>
        <p:txBody>
          <a:bodyPr>
            <a:normAutofit/>
          </a:bodyPr>
          <a:lstStyle>
            <a:lvl1pPr>
              <a:defRPr sz="2400" b="0"/>
            </a:lvl1pPr>
            <a:lvl2pPr>
              <a:defRPr sz="2200" b="0"/>
            </a:lvl2pPr>
            <a:lvl3pPr>
              <a:defRPr sz="2000" b="0"/>
            </a:lvl3pPr>
            <a:lvl4pPr>
              <a:defRPr sz="1800" b="0"/>
            </a:lvl4pPr>
            <a:lvl5pPr>
              <a:defRPr sz="1800" b="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Text Placeholder 3"/>
          <p:cNvSpPr>
            <a:spLocks noGrp="1"/>
          </p:cNvSpPr>
          <p:nvPr>
            <p:ph type="body" sz="half" idx="2"/>
          </p:nvPr>
        </p:nvSpPr>
        <p:spPr>
          <a:xfrm>
            <a:off x="381000" y="2209801"/>
            <a:ext cx="3612776" cy="3200400"/>
          </a:xfrm>
        </p:spPr>
        <p:txBody>
          <a:bodyPr>
            <a:normAutofit/>
          </a:bodyPr>
          <a:lstStyle>
            <a:lvl1pPr marL="0" indent="0" algn="ctr">
              <a:spcBef>
                <a:spcPts val="600"/>
              </a:spcBef>
              <a:buNone/>
              <a:defRPr sz="1800" b="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F17A299-8886-884D-BB3E-83E6DF2415C4}" type="datetimeFigureOut">
              <a:rPr lang="en-US" smtClean="0"/>
              <a:pPr/>
              <a:t>11/25/11</a:t>
            </a:fld>
            <a:endParaRPr lang="en-US"/>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4267200" y="6356350"/>
            <a:ext cx="609600" cy="365125"/>
          </a:xfrm>
        </p:spPr>
        <p:txBody>
          <a:bodyPr/>
          <a:lstStyle>
            <a:lvl1pPr algn="ctr">
              <a:defRPr>
                <a:solidFill>
                  <a:schemeClr val="tx2">
                    <a:lumMod val="40000"/>
                    <a:lumOff val="60000"/>
                  </a:schemeClr>
                </a:solidFill>
              </a:defRPr>
            </a:lvl1pPr>
          </a:lstStyle>
          <a:p>
            <a:fld id="{F3A9C078-0037-E548-92BD-2764A613C48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Overlay-Blank.jpg"/>
          <p:cNvPicPr>
            <a:picLocks noChangeAspect="1"/>
          </p:cNvPicPr>
          <p:nvPr/>
        </p:nvPicPr>
        <p:blipFill>
          <a:blip r:embed="rId2"/>
          <a:stretch>
            <a:fillRect/>
          </a:stretch>
        </p:blipFill>
        <p:spPr>
          <a:xfrm>
            <a:off x="0" y="0"/>
            <a:ext cx="9144000" cy="6858000"/>
          </a:xfrm>
          <a:prstGeom prst="rect">
            <a:avLst/>
          </a:prstGeom>
        </p:spPr>
      </p:pic>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solidFill>
              <a:schemeClr val="accent1">
                <a:lumMod val="40000"/>
                <a:lumOff val="60000"/>
                <a:alpha val="40000"/>
              </a:schemeClr>
            </a:solidFill>
            <a:miter lim="800000"/>
          </a:ln>
          <a:effectLst>
            <a:innerShdw blurRad="457200">
              <a:schemeClr val="accent1">
                <a:alpha val="80000"/>
              </a:schemeClr>
            </a:innerShdw>
            <a:softEdge rad="3175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FF17A299-8886-884D-BB3E-83E6DF2415C4}" type="datetimeFigureOut">
              <a:rPr lang="en-US" smtClean="0"/>
              <a:pPr/>
              <a:t>11/25/11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A9C078-0037-E548-92BD-2764A613C48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grpSp>
        <p:nvGrpSpPr>
          <p:cNvPr id="8" name="Group 8"/>
          <p:cNvGrpSpPr/>
          <p:nvPr/>
        </p:nvGrpSpPr>
        <p:grpSpPr>
          <a:xfrm>
            <a:off x="4267200" y="0"/>
            <a:ext cx="4876800" cy="6858000"/>
            <a:chOff x="4267200" y="0"/>
            <a:chExt cx="4876800" cy="6858000"/>
          </a:xfrm>
        </p:grpSpPr>
        <p:pic>
          <p:nvPicPr>
            <p:cNvPr id="10" name="Picture 9" descr="Overlay-Blank.jpg"/>
            <p:cNvPicPr>
              <a:picLocks noChangeAspect="1"/>
            </p:cNvPicPr>
            <p:nvPr userDrawn="1"/>
          </p:nvPicPr>
          <p:blipFill>
            <a:blip r:embed="rId2"/>
            <a:srcRect l="4302" r="46875"/>
            <a:stretch>
              <a:fillRect/>
            </a:stretch>
          </p:blipFill>
          <p:spPr>
            <a:xfrm>
              <a:off x="4495800" y="0"/>
              <a:ext cx="4648200" cy="6858000"/>
            </a:xfrm>
            <a:prstGeom prst="rect">
              <a:avLst/>
            </a:prstGeom>
          </p:spPr>
        </p:pic>
        <p:pic>
          <p:nvPicPr>
            <p:cNvPr id="11" name="Picture 10" descr="Overlay-VerticalBridge.jpg"/>
            <p:cNvPicPr>
              <a:picLocks noChangeAspect="1"/>
            </p:cNvPicPr>
            <p:nvPr userDrawn="1"/>
          </p:nvPicPr>
          <p:blipFill>
            <a:blip r:embed="rId3"/>
            <a:stretch>
              <a:fillRect/>
            </a:stretch>
          </p:blipFill>
          <p:spPr>
            <a:xfrm flipH="1">
              <a:off x="4267200" y="0"/>
              <a:ext cx="267891" cy="6858000"/>
            </a:xfrm>
            <a:prstGeom prst="rect">
              <a:avLst/>
            </a:prstGeom>
          </p:spPr>
        </p:pic>
      </p:grpSp>
      <p:sp>
        <p:nvSpPr>
          <p:cNvPr id="2" name="Title 1"/>
          <p:cNvSpPr>
            <a:spLocks noGrp="1"/>
          </p:cNvSpPr>
          <p:nvPr>
            <p:ph type="title"/>
          </p:nvPr>
        </p:nvSpPr>
        <p:spPr>
          <a:xfrm>
            <a:off x="381000" y="609600"/>
            <a:ext cx="3612822" cy="1536192"/>
          </a:xfrm>
        </p:spPr>
        <p:txBody>
          <a:bodyPr vert="horz" lIns="91440" tIns="45720" rIns="91440" bIns="45720" rtlCol="0" anchor="b">
            <a:noAutofit/>
          </a:bodyPr>
          <a:lstStyle>
            <a:lvl1pPr algn="ctr" defTabSz="914400" rtl="0" eaLnBrk="1" latinLnBrk="0" hangingPunct="1">
              <a:lnSpc>
                <a:spcPct val="100000"/>
              </a:lnSpc>
              <a:spcBef>
                <a:spcPct val="0"/>
              </a:spcBef>
              <a:buNone/>
              <a:defRPr sz="3600" b="0" kern="1200">
                <a:solidFill>
                  <a:schemeClr val="tx2"/>
                </a:solidFill>
                <a:latin typeface="+mn-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4873625" y="381000"/>
            <a:ext cx="3813175" cy="5697538"/>
          </a:xfrm>
          <a:solidFill>
            <a:schemeClr val="bg1">
              <a:lumMod val="85000"/>
            </a:schemeClr>
          </a:solidFill>
          <a:ln w="101600">
            <a:noFill/>
            <a:miter lim="800000"/>
          </a:ln>
          <a:effectLst>
            <a:innerShdw blurRad="457200">
              <a:schemeClr val="tx1">
                <a:lumMod val="50000"/>
                <a:lumOff val="50000"/>
                <a:alpha val="80000"/>
              </a:schemeClr>
            </a:innerShdw>
            <a:softEdge rad="1270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a:p>
        </p:txBody>
      </p:sp>
      <p:sp>
        <p:nvSpPr>
          <p:cNvPr id="4" name="Text Placeholder 3"/>
          <p:cNvSpPr>
            <a:spLocks noGrp="1"/>
          </p:cNvSpPr>
          <p:nvPr>
            <p:ph type="body" sz="half" idx="2"/>
          </p:nvPr>
        </p:nvSpPr>
        <p:spPr>
          <a:xfrm>
            <a:off x="379984" y="2209799"/>
            <a:ext cx="3613792" cy="3222625"/>
          </a:xfrm>
        </p:spPr>
        <p:txBody>
          <a:bodyPr vert="horz" lIns="91440" tIns="45720" rIns="91440" bIns="45720" rtlCol="0">
            <a:normAutofit/>
          </a:bodyPr>
          <a:lstStyle>
            <a:lvl1pPr marL="0" indent="0" algn="ctr">
              <a:spcBef>
                <a:spcPts val="600"/>
              </a:spcBef>
              <a:buNone/>
              <a:defRPr sz="1800" b="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spcBef>
                <a:spcPts val="2400"/>
              </a:spcBef>
              <a:buClr>
                <a:schemeClr val="accent1">
                  <a:lumMod val="60000"/>
                  <a:lumOff val="40000"/>
                </a:schemeClr>
              </a:buClr>
              <a:buFont typeface="Candara" pitchFamily="34" charset="0"/>
              <a:buNone/>
            </a:pPr>
            <a:r>
              <a:rPr lang="en-US" smtClean="0"/>
              <a:t>Click to edit Master text styles</a:t>
            </a:r>
          </a:p>
        </p:txBody>
      </p:sp>
      <p:sp>
        <p:nvSpPr>
          <p:cNvPr id="5" name="Date Placeholder 4"/>
          <p:cNvSpPr>
            <a:spLocks noGrp="1"/>
          </p:cNvSpPr>
          <p:nvPr>
            <p:ph type="dt" sz="half" idx="10"/>
          </p:nvPr>
        </p:nvSpPr>
        <p:spPr/>
        <p:txBody>
          <a:bodyPr/>
          <a:lstStyle/>
          <a:p>
            <a:fld id="{FF17A299-8886-884D-BB3E-83E6DF2415C4}" type="datetimeFigureOut">
              <a:rPr lang="en-US" smtClean="0"/>
              <a:pPr/>
              <a:t>11/25/11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A9C078-0037-E548-92BD-2764A613C48C}"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grpSp>
        <p:nvGrpSpPr>
          <p:cNvPr id="7" name="Group 6"/>
          <p:cNvGrpSpPr/>
          <p:nvPr/>
        </p:nvGrpSpPr>
        <p:grpSpPr>
          <a:xfrm>
            <a:off x="0" y="1372650"/>
            <a:ext cx="9144000" cy="5485350"/>
            <a:chOff x="0" y="1372650"/>
            <a:chExt cx="9144000" cy="5485350"/>
          </a:xfrm>
        </p:grpSpPr>
        <p:pic>
          <p:nvPicPr>
            <p:cNvPr id="8" name="Picture 7" descr="Overlay-Blank.jpg"/>
            <p:cNvPicPr>
              <a:picLocks noChangeAspect="1"/>
            </p:cNvPicPr>
            <p:nvPr userDrawn="1"/>
          </p:nvPicPr>
          <p:blipFill>
            <a:blip r:embed="rId2"/>
            <a:srcRect t="23333"/>
            <a:stretch>
              <a:fillRect/>
            </a:stretch>
          </p:blipFill>
          <p:spPr>
            <a:xfrm>
              <a:off x="0" y="1600200"/>
              <a:ext cx="9144000" cy="5257800"/>
            </a:xfrm>
            <a:prstGeom prst="rect">
              <a:avLst/>
            </a:prstGeom>
          </p:spPr>
        </p:pic>
        <p:pic>
          <p:nvPicPr>
            <p:cNvPr id="9" name="Picture 8" descr="Overlay-HorizontalBridge.jpg"/>
            <p:cNvPicPr>
              <a:picLocks noChangeAspect="1"/>
            </p:cNvPicPr>
            <p:nvPr userDrawn="1"/>
          </p:nvPicPr>
          <p:blipFill>
            <a:blip r:embed="rId3"/>
            <a:stretch>
              <a:fillRect/>
            </a:stretch>
          </p:blipFill>
          <p:spPr>
            <a:xfrm>
              <a:off x="0" y="1372650"/>
              <a:ext cx="9144000" cy="267891"/>
            </a:xfrm>
            <a:prstGeom prst="rect">
              <a:avLst/>
            </a:prstGeom>
          </p:spPr>
        </p:pic>
      </p:grpSp>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FF17A299-8886-884D-BB3E-83E6DF2415C4}" type="datetimeFigureOut">
              <a:rPr lang="en-US" smtClean="0"/>
              <a:pPr/>
              <a:t>11/25/11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9C078-0037-E548-92BD-2764A613C48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7" name="Group 10"/>
          <p:cNvGrpSpPr/>
          <p:nvPr/>
        </p:nvGrpSpPr>
        <p:grpSpPr>
          <a:xfrm>
            <a:off x="0" y="0"/>
            <a:ext cx="7696200" cy="6858000"/>
            <a:chOff x="0" y="0"/>
            <a:chExt cx="7696200" cy="6858000"/>
          </a:xfrm>
        </p:grpSpPr>
        <p:pic>
          <p:nvPicPr>
            <p:cNvPr id="8" name="Picture 7" descr="Overlay-Blank.jpg"/>
            <p:cNvPicPr>
              <a:picLocks noChangeAspect="1"/>
            </p:cNvPicPr>
            <p:nvPr userDrawn="1"/>
          </p:nvPicPr>
          <p:blipFill>
            <a:blip r:embed="rId2"/>
            <a:srcRect l="1471" r="16862"/>
            <a:stretch>
              <a:fillRect/>
            </a:stretch>
          </p:blipFill>
          <p:spPr>
            <a:xfrm>
              <a:off x="0" y="0"/>
              <a:ext cx="7467600" cy="6858000"/>
            </a:xfrm>
            <a:prstGeom prst="rect">
              <a:avLst/>
            </a:prstGeom>
          </p:spPr>
        </p:pic>
        <p:pic>
          <p:nvPicPr>
            <p:cNvPr id="9" name="Picture 8" descr="Overlay-VerticalBridge.jpg"/>
            <p:cNvPicPr>
              <a:picLocks noChangeAspect="1"/>
            </p:cNvPicPr>
            <p:nvPr userDrawn="1"/>
          </p:nvPicPr>
          <p:blipFill>
            <a:blip r:embed="rId3"/>
            <a:stretch>
              <a:fillRect/>
            </a:stretch>
          </p:blipFill>
          <p:spPr>
            <a:xfrm>
              <a:off x="7428309" y="0"/>
              <a:ext cx="267891" cy="6858000"/>
            </a:xfrm>
            <a:prstGeom prst="rect">
              <a:avLst/>
            </a:prstGeom>
          </p:spPr>
        </p:pic>
      </p:grpSp>
      <p:sp>
        <p:nvSpPr>
          <p:cNvPr id="2" name="Vertical Title 1"/>
          <p:cNvSpPr>
            <a:spLocks noGrp="1"/>
          </p:cNvSpPr>
          <p:nvPr>
            <p:ph type="title" orient="vert"/>
          </p:nvPr>
        </p:nvSpPr>
        <p:spPr>
          <a:xfrm>
            <a:off x="7620000" y="381001"/>
            <a:ext cx="1447800" cy="5697538"/>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381000" y="381001"/>
            <a:ext cx="6705600" cy="5697537"/>
          </a:xfrm>
        </p:spPr>
        <p:txBody>
          <a:bodyPr vert="eaVert"/>
          <a:lstStyle>
            <a:lvl5pP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10"/>
          </p:nvPr>
        </p:nvSpPr>
        <p:spPr/>
        <p:txBody>
          <a:bodyPr/>
          <a:lstStyle/>
          <a:p>
            <a:fld id="{FF17A299-8886-884D-BB3E-83E6DF2415C4}" type="datetimeFigureOut">
              <a:rPr lang="en-US" smtClean="0"/>
              <a:pPr/>
              <a:t>11/25/11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A9C078-0037-E548-92BD-2764A613C48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92162" y="40341"/>
            <a:ext cx="7570787" cy="1411941"/>
          </a:xfrm>
          <a:prstGeom prst="rect">
            <a:avLst/>
          </a:prstGeom>
        </p:spPr>
        <p:txBody>
          <a:bodyPr vert="horz" lIns="91440" tIns="45720" rIns="91440" bIns="45720" rtlCol="0" anchor="ctr">
            <a:noAutofit/>
          </a:bodyPr>
          <a:lstStyle/>
          <a:p>
            <a:r>
              <a:rPr lang="en-US" smtClean="0"/>
              <a:t>Click to edit Master title style</a:t>
            </a:r>
            <a:endParaRPr/>
          </a:p>
        </p:txBody>
      </p:sp>
      <p:sp>
        <p:nvSpPr>
          <p:cNvPr id="3" name="Text Placeholder 2"/>
          <p:cNvSpPr>
            <a:spLocks noGrp="1"/>
          </p:cNvSpPr>
          <p:nvPr>
            <p:ph type="body" idx="1"/>
          </p:nvPr>
        </p:nvSpPr>
        <p:spPr>
          <a:xfrm>
            <a:off x="792162" y="1761565"/>
            <a:ext cx="7570787" cy="428961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6651812" y="6356350"/>
            <a:ext cx="2133600" cy="365125"/>
          </a:xfrm>
          <a:prstGeom prst="rect">
            <a:avLst/>
          </a:prstGeom>
        </p:spPr>
        <p:txBody>
          <a:bodyPr vert="horz" lIns="91440" tIns="45720" rIns="91440" bIns="45720" rtlCol="0" anchor="ctr"/>
          <a:lstStyle>
            <a:lvl1pPr algn="r">
              <a:defRPr sz="1200" b="1">
                <a:solidFill>
                  <a:schemeClr val="tx2">
                    <a:lumMod val="40000"/>
                    <a:lumOff val="60000"/>
                  </a:schemeClr>
                </a:solidFill>
              </a:defRPr>
            </a:lvl1pPr>
          </a:lstStyle>
          <a:p>
            <a:fld id="{FF17A299-8886-884D-BB3E-83E6DF2415C4}" type="datetimeFigureOut">
              <a:rPr lang="en-US" smtClean="0"/>
              <a:pPr/>
              <a:t>11/25/11</a:t>
            </a:fld>
            <a:endParaRPr lang="en-US"/>
          </a:p>
        </p:txBody>
      </p:sp>
      <p:sp>
        <p:nvSpPr>
          <p:cNvPr id="6" name="Slide Number Placeholder 5"/>
          <p:cNvSpPr>
            <a:spLocks noGrp="1"/>
          </p:cNvSpPr>
          <p:nvPr>
            <p:ph type="sldNum" sz="quarter" idx="4"/>
          </p:nvPr>
        </p:nvSpPr>
        <p:spPr>
          <a:xfrm>
            <a:off x="4267200" y="6356350"/>
            <a:ext cx="609600" cy="365125"/>
          </a:xfrm>
          <a:prstGeom prst="rect">
            <a:avLst/>
          </a:prstGeom>
        </p:spPr>
        <p:txBody>
          <a:bodyPr vert="horz" lIns="91440" tIns="45720" rIns="91440" bIns="45720" rtlCol="0" anchor="ctr"/>
          <a:lstStyle>
            <a:lvl1pPr algn="ctr">
              <a:defRPr sz="1200" b="1">
                <a:solidFill>
                  <a:schemeClr val="tx2">
                    <a:lumMod val="40000"/>
                    <a:lumOff val="60000"/>
                  </a:schemeClr>
                </a:solidFill>
              </a:defRPr>
            </a:lvl1pPr>
          </a:lstStyle>
          <a:p>
            <a:fld id="{F3A9C078-0037-E548-92BD-2764A613C48C}" type="slidenum">
              <a:rPr lang="en-US" smtClean="0"/>
              <a:pPr/>
              <a:t>‹#›</a:t>
            </a:fld>
            <a:endParaRPr lang="en-US"/>
          </a:p>
        </p:txBody>
      </p:sp>
      <p:sp>
        <p:nvSpPr>
          <p:cNvPr id="5" name="Footer Placeholder 4"/>
          <p:cNvSpPr>
            <a:spLocks noGrp="1"/>
          </p:cNvSpPr>
          <p:nvPr>
            <p:ph type="ftr" sz="quarter" idx="3"/>
          </p:nvPr>
        </p:nvSpPr>
        <p:spPr>
          <a:xfrm>
            <a:off x="372035" y="6356350"/>
            <a:ext cx="2895600" cy="365125"/>
          </a:xfrm>
          <a:prstGeom prst="rect">
            <a:avLst/>
          </a:prstGeom>
        </p:spPr>
        <p:txBody>
          <a:bodyPr vert="horz" lIns="91440" tIns="45720" rIns="91440" bIns="45720" rtlCol="0" anchor="ctr"/>
          <a:lstStyle>
            <a:lvl1pPr algn="l">
              <a:defRPr sz="1200" b="1">
                <a:solidFill>
                  <a:schemeClr val="tx2">
                    <a:lumMod val="40000"/>
                    <a:lumOff val="60000"/>
                  </a:schemeClr>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ctr" defTabSz="914400" rtl="0" eaLnBrk="1" latinLnBrk="0" hangingPunct="1">
        <a:lnSpc>
          <a:spcPts val="6000"/>
        </a:lnSpc>
        <a:spcBef>
          <a:spcPct val="0"/>
        </a:spcBef>
        <a:buNone/>
        <a:defRPr sz="5400" kern="1200">
          <a:solidFill>
            <a:schemeClr val="tx2"/>
          </a:solidFill>
          <a:latin typeface="+mn-lt"/>
          <a:ea typeface="+mj-ea"/>
          <a:cs typeface="+mj-cs"/>
        </a:defRPr>
      </a:lvl1pPr>
    </p:titleStyle>
    <p:bodyStyle>
      <a:lvl1pPr marL="342900" indent="-342900" algn="l" defTabSz="914400" rtl="0" eaLnBrk="1" latinLnBrk="0" hangingPunct="1">
        <a:spcBef>
          <a:spcPts val="2400"/>
        </a:spcBef>
        <a:buClr>
          <a:schemeClr val="accent1">
            <a:lumMod val="60000"/>
            <a:lumOff val="40000"/>
          </a:schemeClr>
        </a:buClr>
        <a:buFont typeface="Candara" pitchFamily="34" charset="0"/>
        <a:buChar char="•"/>
        <a:defRPr sz="2800" kern="1200">
          <a:solidFill>
            <a:schemeClr val="tx2"/>
          </a:solidFill>
          <a:latin typeface="+mn-lt"/>
          <a:ea typeface="+mn-ea"/>
          <a:cs typeface="+mn-cs"/>
        </a:defRPr>
      </a:lvl1pPr>
      <a:lvl2pPr marL="685800" indent="-336550" algn="l" defTabSz="914400" rtl="0" eaLnBrk="1" latinLnBrk="0" hangingPunct="1">
        <a:spcBef>
          <a:spcPts val="600"/>
        </a:spcBef>
        <a:buClr>
          <a:schemeClr val="tx2"/>
        </a:buClr>
        <a:buFont typeface="Candara" pitchFamily="34" charset="0"/>
        <a:buChar char="•"/>
        <a:defRPr sz="2600" kern="1200">
          <a:solidFill>
            <a:schemeClr val="tx2"/>
          </a:solidFill>
          <a:latin typeface="+mn-lt"/>
          <a:ea typeface="+mn-ea"/>
          <a:cs typeface="+mn-cs"/>
        </a:defRPr>
      </a:lvl2pPr>
      <a:lvl3pPr marL="1035050" indent="-349250" algn="l" defTabSz="914400" rtl="0" eaLnBrk="1" latinLnBrk="0" hangingPunct="1">
        <a:spcBef>
          <a:spcPts val="600"/>
        </a:spcBef>
        <a:buClr>
          <a:schemeClr val="accent1">
            <a:lumMod val="60000"/>
            <a:lumOff val="40000"/>
          </a:schemeClr>
        </a:buClr>
        <a:buFont typeface="Candara" pitchFamily="34" charset="0"/>
        <a:buChar char="•"/>
        <a:defRPr sz="2400" kern="1200">
          <a:solidFill>
            <a:schemeClr val="tx2"/>
          </a:solidFill>
          <a:latin typeface="+mn-lt"/>
          <a:ea typeface="+mn-ea"/>
          <a:cs typeface="+mn-cs"/>
        </a:defRPr>
      </a:lvl3pPr>
      <a:lvl4pPr marL="1371600" indent="-336550" algn="l" defTabSz="914400" rtl="0" eaLnBrk="1" latinLnBrk="0" hangingPunct="1">
        <a:spcBef>
          <a:spcPts val="600"/>
        </a:spcBef>
        <a:buClr>
          <a:schemeClr val="tx2"/>
        </a:buClr>
        <a:buFont typeface="Candara" pitchFamily="34" charset="0"/>
        <a:buChar char="•"/>
        <a:defRPr sz="2200" kern="1200">
          <a:solidFill>
            <a:schemeClr val="tx2"/>
          </a:solidFill>
          <a:latin typeface="+mn-lt"/>
          <a:ea typeface="+mn-ea"/>
          <a:cs typeface="+mn-cs"/>
        </a:defRPr>
      </a:lvl4pPr>
      <a:lvl5pPr marL="1720850" indent="-349250" algn="l" defTabSz="914400" rtl="0" eaLnBrk="1" latinLnBrk="0" hangingPunct="1">
        <a:spcBef>
          <a:spcPts val="600"/>
        </a:spcBef>
        <a:buClr>
          <a:schemeClr val="accent1">
            <a:lumMod val="60000"/>
            <a:lumOff val="40000"/>
          </a:schemeClr>
        </a:buClr>
        <a:buFont typeface="Candara" pitchFamily="34" charset="0"/>
        <a:buChar char="•"/>
        <a:defRPr sz="2000" kern="1200">
          <a:solidFill>
            <a:schemeClr val="tx2"/>
          </a:solidFill>
          <a:latin typeface="+mn-lt"/>
          <a:ea typeface="+mn-ea"/>
          <a:cs typeface="+mn-cs"/>
        </a:defRPr>
      </a:lvl5pPr>
      <a:lvl6pPr marL="2055813"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6pPr>
      <a:lvl7pPr marL="2398713"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7pPr>
      <a:lvl8pPr marL="2743200" indent="-344488" algn="l" defTabSz="914400" rtl="0" eaLnBrk="1" latinLnBrk="0" hangingPunct="1">
        <a:spcBef>
          <a:spcPct val="20000"/>
        </a:spcBef>
        <a:buFont typeface="Arial" pitchFamily="34" charset="0"/>
        <a:buChar char="•"/>
        <a:defRPr lang="en-US" sz="2000" kern="1200" dirty="0" smtClean="0">
          <a:solidFill>
            <a:schemeClr val="tx2"/>
          </a:solidFill>
          <a:latin typeface="+mn-lt"/>
          <a:ea typeface="+mn-ea"/>
          <a:cs typeface="+mn-cs"/>
        </a:defRPr>
      </a:lvl8pPr>
      <a:lvl9pPr marL="3087688" indent="-344488" algn="l" defTabSz="914400" rtl="0" eaLnBrk="1" latinLnBrk="0" hangingPunct="1">
        <a:spcBef>
          <a:spcPct val="20000"/>
        </a:spcBef>
        <a:buClr>
          <a:schemeClr val="accent1">
            <a:lumMod val="60000"/>
            <a:lumOff val="40000"/>
          </a:schemeClr>
        </a:buClr>
        <a:buFont typeface="Arial" pitchFamily="34" charset="0"/>
        <a:buChar char="•"/>
        <a:defRPr lang="en-US" sz="2000" kern="1200" dirty="0" smtClean="0">
          <a:solidFill>
            <a:schemeClr val="tx2"/>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4" Type="http://schemas.openxmlformats.org/officeDocument/2006/relationships/image" Target="../media/image18.png"/><Relationship Id="rId5" Type="http://schemas.openxmlformats.org/officeDocument/2006/relationships/image" Target="../media/image19.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role of context and perspective in conditional sentences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996511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048231" y="191848"/>
            <a:ext cx="7327371" cy="886968"/>
          </a:xfrm>
        </p:spPr>
        <p:txBody>
          <a:bodyPr/>
          <a:lstStyle/>
          <a:p>
            <a:r>
              <a:rPr lang="en-US" sz="4000" dirty="0" smtClean="0"/>
              <a:t>Let’s think what is happening in this story excerpt:</a:t>
            </a:r>
            <a:endParaRPr lang="en-US" sz="4000" dirty="0"/>
          </a:p>
        </p:txBody>
      </p:sp>
      <p:sp>
        <p:nvSpPr>
          <p:cNvPr id="3" name="Content Placeholder 2"/>
          <p:cNvSpPr>
            <a:spLocks noGrp="1"/>
          </p:cNvSpPr>
          <p:nvPr>
            <p:ph idx="1"/>
          </p:nvPr>
        </p:nvSpPr>
        <p:spPr>
          <a:xfrm>
            <a:off x="1913467" y="1710268"/>
            <a:ext cx="6462135" cy="4698998"/>
          </a:xfrm>
        </p:spPr>
        <p:txBody>
          <a:bodyPr>
            <a:noAutofit/>
          </a:bodyPr>
          <a:lstStyle/>
          <a:p>
            <a:pPr marL="0" indent="0">
              <a:buNone/>
            </a:pPr>
            <a:r>
              <a:rPr lang="en-US" sz="2000" dirty="0" smtClean="0"/>
              <a:t>James: “You mean to say, it </a:t>
            </a:r>
            <a:r>
              <a:rPr lang="en-US" sz="2000" dirty="0" err="1" smtClean="0"/>
              <a:t>wasn</a:t>
            </a:r>
            <a:r>
              <a:rPr lang="fr-FR" sz="2000" dirty="0" smtClean="0"/>
              <a:t>’</a:t>
            </a:r>
            <a:r>
              <a:rPr lang="en-US" sz="2000" dirty="0" smtClean="0"/>
              <a:t>t you who got rid of him?”</a:t>
            </a:r>
          </a:p>
          <a:p>
            <a:pPr marL="0" indent="0">
              <a:buNone/>
            </a:pPr>
            <a:r>
              <a:rPr lang="en-US" sz="2000" dirty="0" smtClean="0"/>
              <a:t>Will: “Of course not… I’d offered the jerk two hundred dollars to go back where he came from. </a:t>
            </a:r>
            <a:r>
              <a:rPr lang="en-US" sz="2000" b="1" dirty="0" smtClean="0"/>
              <a:t>If I hadn’t been ill, I would have gotten him away all right and that’s what I thought you had done.</a:t>
            </a:r>
          </a:p>
          <a:p>
            <a:pPr marL="0" indent="0">
              <a:buNone/>
            </a:pPr>
            <a:r>
              <a:rPr lang="en-US" sz="2000" dirty="0" smtClean="0"/>
              <a:t>James: “Forgive me, Will – I thought you’d done him in… but I </a:t>
            </a:r>
            <a:r>
              <a:rPr lang="en-US" sz="2000" dirty="0" err="1" smtClean="0"/>
              <a:t>didn</a:t>
            </a:r>
            <a:r>
              <a:rPr lang="fr-FR" sz="2000" dirty="0" smtClean="0"/>
              <a:t>’</a:t>
            </a:r>
            <a:r>
              <a:rPr lang="en-US" sz="2000" dirty="0" smtClean="0"/>
              <a:t>t blame you. Only I wished that it had happened in a fair fight.”</a:t>
            </a:r>
          </a:p>
          <a:p>
            <a:pPr marL="0" indent="0">
              <a:buNone/>
            </a:pPr>
            <a:r>
              <a:rPr lang="en-US" sz="2000" dirty="0" smtClean="0"/>
              <a:t>Will: “</a:t>
            </a:r>
            <a:r>
              <a:rPr lang="en-US" sz="2000" b="1" dirty="0" smtClean="0"/>
              <a:t>If it had happened, Jim, it would have been in a fair fight. I might have killed him, but I wouldn’t have killed him when he was tied up</a:t>
            </a:r>
            <a:r>
              <a:rPr lang="en-US" sz="2000" dirty="0" smtClean="0"/>
              <a:t>.”</a:t>
            </a:r>
            <a:endParaRPr lang="en-US" sz="2000" dirty="0"/>
          </a:p>
        </p:txBody>
      </p:sp>
      <p:pic>
        <p:nvPicPr>
          <p:cNvPr id="4" name="Picture 3"/>
          <p:cNvPicPr>
            <a:picLocks noChangeAspect="1"/>
          </p:cNvPicPr>
          <p:nvPr/>
        </p:nvPicPr>
        <p:blipFill>
          <a:blip r:embed="rId2"/>
          <a:stretch>
            <a:fillRect/>
          </a:stretch>
        </p:blipFill>
        <p:spPr>
          <a:xfrm>
            <a:off x="0" y="4978400"/>
            <a:ext cx="1995681" cy="1430866"/>
          </a:xfrm>
          <a:prstGeom prst="rect">
            <a:avLst/>
          </a:prstGeom>
        </p:spPr>
      </p:pic>
    </p:spTree>
    <p:extLst>
      <p:ext uri="{BB962C8B-B14F-4D97-AF65-F5344CB8AC3E}">
        <p14:creationId xmlns:p14="http://schemas.microsoft.com/office/powerpoint/2010/main" val="2637119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341"/>
            <a:ext cx="7753349" cy="1411941"/>
          </a:xfrm>
        </p:spPr>
        <p:txBody>
          <a:bodyPr/>
          <a:lstStyle/>
          <a:p>
            <a:pPr algn="l"/>
            <a:r>
              <a:rPr lang="en-US" dirty="0" smtClean="0"/>
              <a:t>Carrie Bradshaw said:</a:t>
            </a:r>
            <a:endParaRPr lang="en-US" dirty="0"/>
          </a:p>
        </p:txBody>
      </p:sp>
      <p:sp>
        <p:nvSpPr>
          <p:cNvPr id="3" name="Content Placeholder 2"/>
          <p:cNvSpPr>
            <a:spLocks noGrp="1"/>
          </p:cNvSpPr>
          <p:nvPr>
            <p:ph idx="1"/>
          </p:nvPr>
        </p:nvSpPr>
        <p:spPr/>
        <p:txBody>
          <a:bodyPr/>
          <a:lstStyle/>
          <a:p>
            <a:pPr>
              <a:buNone/>
            </a:pPr>
            <a:r>
              <a:rPr lang="en-US" b="1" dirty="0" smtClean="0"/>
              <a:t>“As we drive along this road called life, occasionally a gal will find herself a little lost. And when that happens, I guess she has to let go of the </a:t>
            </a:r>
            <a:r>
              <a:rPr lang="en-US" b="1" dirty="0" err="1" smtClean="0"/>
              <a:t>coulda</a:t>
            </a:r>
            <a:r>
              <a:rPr lang="en-US" b="1" dirty="0" smtClean="0"/>
              <a:t>, </a:t>
            </a:r>
            <a:r>
              <a:rPr lang="en-US" b="1" dirty="0" err="1" smtClean="0"/>
              <a:t>shoulda</a:t>
            </a:r>
            <a:r>
              <a:rPr lang="en-US" b="1" dirty="0" smtClean="0"/>
              <a:t>, </a:t>
            </a:r>
            <a:r>
              <a:rPr lang="en-US" b="1" dirty="0" err="1" smtClean="0"/>
              <a:t>woulda</a:t>
            </a:r>
            <a:r>
              <a:rPr lang="en-US" b="1" dirty="0" smtClean="0"/>
              <a:t>, buckle up and just keep going.”</a:t>
            </a:r>
          </a:p>
          <a:p>
            <a:pPr>
              <a:buNone/>
            </a:pPr>
            <a:endParaRPr lang="en-US" b="1" dirty="0" smtClean="0"/>
          </a:p>
          <a:p>
            <a:pPr>
              <a:buNone/>
            </a:pPr>
            <a:r>
              <a:rPr lang="en-US" b="1" dirty="0" smtClean="0"/>
              <a:t>What does “</a:t>
            </a:r>
            <a:r>
              <a:rPr lang="en-US" b="1" dirty="0" err="1" smtClean="0"/>
              <a:t>coulda</a:t>
            </a:r>
            <a:r>
              <a:rPr lang="en-US" b="1" dirty="0" smtClean="0"/>
              <a:t>, </a:t>
            </a:r>
            <a:r>
              <a:rPr lang="en-US" b="1" dirty="0" err="1" smtClean="0"/>
              <a:t>shoulda</a:t>
            </a:r>
            <a:r>
              <a:rPr lang="en-US" b="1" dirty="0" smtClean="0"/>
              <a:t>, </a:t>
            </a:r>
            <a:r>
              <a:rPr lang="en-US" b="1" dirty="0" err="1" smtClean="0"/>
              <a:t>woulda</a:t>
            </a:r>
            <a:r>
              <a:rPr lang="en-US" b="1" dirty="0" smtClean="0"/>
              <a:t>” (=could have, should have, would have) mean here?</a:t>
            </a:r>
            <a:endParaRPr lang="en-US" dirty="0"/>
          </a:p>
        </p:txBody>
      </p:sp>
      <p:pic>
        <p:nvPicPr>
          <p:cNvPr id="1026" name="Picture 2"/>
          <p:cNvPicPr>
            <a:picLocks noChangeAspect="1" noChangeArrowheads="1"/>
          </p:cNvPicPr>
          <p:nvPr/>
        </p:nvPicPr>
        <p:blipFill>
          <a:blip r:embed="rId3"/>
          <a:srcRect/>
          <a:stretch>
            <a:fillRect/>
          </a:stretch>
        </p:blipFill>
        <p:spPr bwMode="auto">
          <a:xfrm>
            <a:off x="6581775" y="-19610"/>
            <a:ext cx="2562225" cy="178117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does the speaker see looking from here?</a:t>
            </a:r>
            <a:endParaRPr lang="en-US" dirty="0"/>
          </a:p>
        </p:txBody>
      </p:sp>
      <p:pic>
        <p:nvPicPr>
          <p:cNvPr id="6" name="Picture 5"/>
          <p:cNvPicPr>
            <a:picLocks noChangeAspect="1"/>
          </p:cNvPicPr>
          <p:nvPr/>
        </p:nvPicPr>
        <p:blipFill>
          <a:blip r:embed="rId3"/>
          <a:stretch>
            <a:fillRect/>
          </a:stretch>
        </p:blipFill>
        <p:spPr>
          <a:xfrm>
            <a:off x="1167883" y="1571383"/>
            <a:ext cx="6890438" cy="5161178"/>
          </a:xfrm>
          <a:prstGeom prst="rect">
            <a:avLst/>
          </a:prstGeom>
        </p:spPr>
      </p:pic>
    </p:spTree>
    <p:extLst>
      <p:ext uri="{BB962C8B-B14F-4D97-AF65-F5344CB8AC3E}">
        <p14:creationId xmlns:p14="http://schemas.microsoft.com/office/powerpoint/2010/main" val="36631328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about from here?</a:t>
            </a:r>
            <a:endParaRPr lang="en-US" dirty="0"/>
          </a:p>
        </p:txBody>
      </p:sp>
      <p:pic>
        <p:nvPicPr>
          <p:cNvPr id="6" name="Picture 5"/>
          <p:cNvPicPr>
            <a:picLocks noChangeAspect="1"/>
          </p:cNvPicPr>
          <p:nvPr/>
        </p:nvPicPr>
        <p:blipFill>
          <a:blip r:embed="rId3"/>
          <a:stretch>
            <a:fillRect/>
          </a:stretch>
        </p:blipFill>
        <p:spPr>
          <a:xfrm>
            <a:off x="2006742" y="1105434"/>
            <a:ext cx="5063885" cy="5752566"/>
          </a:xfrm>
          <a:prstGeom prst="rect">
            <a:avLst/>
          </a:prstGeom>
        </p:spPr>
      </p:pic>
    </p:spTree>
    <p:extLst>
      <p:ext uri="{BB962C8B-B14F-4D97-AF65-F5344CB8AC3E}">
        <p14:creationId xmlns:p14="http://schemas.microsoft.com/office/powerpoint/2010/main" val="38068926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842" y="40341"/>
            <a:ext cx="6631871" cy="1402211"/>
          </a:xfrm>
        </p:spPr>
        <p:txBody>
          <a:bodyPr/>
          <a:lstStyle/>
          <a:p>
            <a:r>
              <a:rPr lang="en-US" dirty="0" smtClean="0"/>
              <a:t>What are possible differences?</a:t>
            </a:r>
            <a:endParaRPr lang="en-US" dirty="0"/>
          </a:p>
        </p:txBody>
      </p:sp>
      <p:sp>
        <p:nvSpPr>
          <p:cNvPr id="3" name="Content Placeholder 2"/>
          <p:cNvSpPr>
            <a:spLocks noGrp="1"/>
          </p:cNvSpPr>
          <p:nvPr>
            <p:ph idx="1"/>
          </p:nvPr>
        </p:nvSpPr>
        <p:spPr/>
        <p:txBody>
          <a:bodyPr/>
          <a:lstStyle/>
          <a:p>
            <a:r>
              <a:rPr lang="en-US" dirty="0" smtClean="0"/>
              <a:t>Point of view (original position of viewer)</a:t>
            </a:r>
          </a:p>
          <a:p>
            <a:r>
              <a:rPr lang="en-US" dirty="0" smtClean="0"/>
              <a:t>Range of outlook (broad vs. narrow, constrained vs. unconstrained)</a:t>
            </a:r>
          </a:p>
          <a:p>
            <a:r>
              <a:rPr lang="en-US" dirty="0" smtClean="0"/>
              <a:t>Limits to the view (present or absent)</a:t>
            </a:r>
          </a:p>
          <a:p>
            <a:r>
              <a:rPr lang="en-US" dirty="0" smtClean="0"/>
              <a:t>Dynamic vs. static view</a:t>
            </a:r>
            <a:endParaRPr lang="en-US" dirty="0"/>
          </a:p>
        </p:txBody>
      </p:sp>
      <p:pic>
        <p:nvPicPr>
          <p:cNvPr id="4" name="Picture 3"/>
          <p:cNvPicPr>
            <a:picLocks noChangeAspect="1"/>
          </p:cNvPicPr>
          <p:nvPr/>
        </p:nvPicPr>
        <p:blipFill>
          <a:blip r:embed="rId3"/>
          <a:stretch>
            <a:fillRect/>
          </a:stretch>
        </p:blipFill>
        <p:spPr>
          <a:xfrm>
            <a:off x="6882714" y="156799"/>
            <a:ext cx="2073154" cy="1285754"/>
          </a:xfrm>
          <a:prstGeom prst="rect">
            <a:avLst/>
          </a:prstGeom>
        </p:spPr>
      </p:pic>
      <p:pic>
        <p:nvPicPr>
          <p:cNvPr id="5" name="Picture 4"/>
          <p:cNvPicPr>
            <a:picLocks noChangeAspect="1"/>
          </p:cNvPicPr>
          <p:nvPr/>
        </p:nvPicPr>
        <p:blipFill>
          <a:blip r:embed="rId4"/>
          <a:stretch>
            <a:fillRect/>
          </a:stretch>
        </p:blipFill>
        <p:spPr>
          <a:xfrm>
            <a:off x="7046242" y="4269136"/>
            <a:ext cx="2073154" cy="2588864"/>
          </a:xfrm>
          <a:prstGeom prst="rect">
            <a:avLst/>
          </a:prstGeom>
        </p:spPr>
      </p:pic>
    </p:spTree>
    <p:extLst>
      <p:ext uri="{BB962C8B-B14F-4D97-AF65-F5344CB8AC3E}">
        <p14:creationId xmlns:p14="http://schemas.microsoft.com/office/powerpoint/2010/main" val="6963627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Perspective </a:t>
            </a:r>
            <a:endParaRPr lang="en-US" dirty="0"/>
          </a:p>
        </p:txBody>
      </p:sp>
      <p:sp>
        <p:nvSpPr>
          <p:cNvPr id="3" name="Content Placeholder 2"/>
          <p:cNvSpPr>
            <a:spLocks noGrp="1"/>
          </p:cNvSpPr>
          <p:nvPr>
            <p:ph idx="1"/>
          </p:nvPr>
        </p:nvSpPr>
        <p:spPr/>
        <p:txBody>
          <a:bodyPr>
            <a:normAutofit/>
          </a:bodyPr>
          <a:lstStyle/>
          <a:p>
            <a:r>
              <a:rPr lang="en-US" i="1" dirty="0" smtClean="0"/>
              <a:t>Perspective </a:t>
            </a:r>
            <a:r>
              <a:rPr lang="en-US" dirty="0" smtClean="0"/>
              <a:t>exists in language, too</a:t>
            </a:r>
          </a:p>
          <a:p>
            <a:endParaRPr lang="en-US" dirty="0"/>
          </a:p>
          <a:p>
            <a:r>
              <a:rPr lang="en-US" dirty="0" smtClean="0"/>
              <a:t>So how is it expressed through language?</a:t>
            </a:r>
          </a:p>
          <a:p>
            <a:endParaRPr lang="en-US" dirty="0"/>
          </a:p>
        </p:txBody>
      </p:sp>
      <p:pic>
        <p:nvPicPr>
          <p:cNvPr id="4" name="Picture 3"/>
          <p:cNvPicPr>
            <a:picLocks noChangeAspect="1"/>
          </p:cNvPicPr>
          <p:nvPr/>
        </p:nvPicPr>
        <p:blipFill>
          <a:blip r:embed="rId3"/>
          <a:stretch>
            <a:fillRect/>
          </a:stretch>
        </p:blipFill>
        <p:spPr>
          <a:xfrm>
            <a:off x="6210300" y="3832210"/>
            <a:ext cx="2933700" cy="2768600"/>
          </a:xfrm>
          <a:prstGeom prst="rect">
            <a:avLst/>
          </a:prstGeom>
        </p:spPr>
      </p:pic>
    </p:spTree>
    <p:extLst>
      <p:ext uri="{BB962C8B-B14F-4D97-AF65-F5344CB8AC3E}">
        <p14:creationId xmlns:p14="http://schemas.microsoft.com/office/powerpoint/2010/main" val="2723336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Perspective through language</a:t>
            </a:r>
            <a:endParaRPr lang="en-US" dirty="0"/>
          </a:p>
        </p:txBody>
      </p:sp>
      <p:sp>
        <p:nvSpPr>
          <p:cNvPr id="3" name="Content Placeholder 2"/>
          <p:cNvSpPr>
            <a:spLocks noGrp="1"/>
          </p:cNvSpPr>
          <p:nvPr>
            <p:ph idx="1"/>
          </p:nvPr>
        </p:nvSpPr>
        <p:spPr>
          <a:xfrm>
            <a:off x="165055" y="1782660"/>
            <a:ext cx="7570787" cy="4289611"/>
          </a:xfrm>
        </p:spPr>
        <p:txBody>
          <a:bodyPr/>
          <a:lstStyle/>
          <a:p>
            <a:pPr lvl="1"/>
            <a:r>
              <a:rPr lang="en-US" dirty="0"/>
              <a:t>Reference to time (tense): how far is it within the zone of control</a:t>
            </a:r>
            <a:r>
              <a:rPr lang="en-US" dirty="0" smtClean="0"/>
              <a:t>?</a:t>
            </a:r>
          </a:p>
          <a:p>
            <a:pPr lvl="1"/>
            <a:endParaRPr lang="en-US" dirty="0"/>
          </a:p>
          <a:p>
            <a:pPr lvl="1"/>
            <a:r>
              <a:rPr lang="en-US" dirty="0"/>
              <a:t>Personal reference (you vs. they, she vs. you, </a:t>
            </a:r>
            <a:r>
              <a:rPr lang="en-US" dirty="0" err="1"/>
              <a:t>etc</a:t>
            </a:r>
            <a:r>
              <a:rPr lang="en-US" dirty="0"/>
              <a:t>): whether speaker puts himself together or apart with the rest of </a:t>
            </a:r>
            <a:r>
              <a:rPr lang="en-US" dirty="0" smtClean="0"/>
              <a:t>context</a:t>
            </a:r>
          </a:p>
          <a:p>
            <a:pPr lvl="1"/>
            <a:endParaRPr lang="en-US" dirty="0"/>
          </a:p>
          <a:p>
            <a:pPr lvl="1"/>
            <a:r>
              <a:rPr lang="en-US" dirty="0"/>
              <a:t>Spatial location: here vs. there</a:t>
            </a:r>
          </a:p>
          <a:p>
            <a:endParaRPr lang="en-US" dirty="0"/>
          </a:p>
        </p:txBody>
      </p:sp>
      <p:pic>
        <p:nvPicPr>
          <p:cNvPr id="4" name="Picture 3"/>
          <p:cNvPicPr>
            <a:picLocks noChangeAspect="1"/>
          </p:cNvPicPr>
          <p:nvPr/>
        </p:nvPicPr>
        <p:blipFill>
          <a:blip r:embed="rId3"/>
          <a:stretch>
            <a:fillRect/>
          </a:stretch>
        </p:blipFill>
        <p:spPr>
          <a:xfrm>
            <a:off x="6813806" y="2195187"/>
            <a:ext cx="2330194" cy="1070059"/>
          </a:xfrm>
          <a:prstGeom prst="rect">
            <a:avLst/>
          </a:prstGeom>
        </p:spPr>
      </p:pic>
      <p:pic>
        <p:nvPicPr>
          <p:cNvPr id="5" name="Picture 4"/>
          <p:cNvPicPr>
            <a:picLocks noChangeAspect="1"/>
          </p:cNvPicPr>
          <p:nvPr/>
        </p:nvPicPr>
        <p:blipFill>
          <a:blip r:embed="rId4"/>
          <a:stretch>
            <a:fillRect/>
          </a:stretch>
        </p:blipFill>
        <p:spPr>
          <a:xfrm>
            <a:off x="7368504" y="3939455"/>
            <a:ext cx="1616563" cy="1706372"/>
          </a:xfrm>
          <a:prstGeom prst="rect">
            <a:avLst/>
          </a:prstGeom>
        </p:spPr>
      </p:pic>
      <p:pic>
        <p:nvPicPr>
          <p:cNvPr id="7" name="Picture 6"/>
          <p:cNvPicPr>
            <a:picLocks noChangeAspect="1"/>
          </p:cNvPicPr>
          <p:nvPr/>
        </p:nvPicPr>
        <p:blipFill>
          <a:blip r:embed="rId5"/>
          <a:stretch>
            <a:fillRect/>
          </a:stretch>
        </p:blipFill>
        <p:spPr>
          <a:xfrm>
            <a:off x="3841029" y="5394959"/>
            <a:ext cx="3210270" cy="1354623"/>
          </a:xfrm>
          <a:prstGeom prst="rect">
            <a:avLst/>
          </a:prstGeom>
        </p:spPr>
      </p:pic>
    </p:spTree>
    <p:extLst>
      <p:ext uri="{BB962C8B-B14F-4D97-AF65-F5344CB8AC3E}">
        <p14:creationId xmlns:p14="http://schemas.microsoft.com/office/powerpoint/2010/main" val="502268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conditional sentences</a:t>
            </a:r>
            <a:endParaRPr lang="en-US" dirty="0"/>
          </a:p>
        </p:txBody>
      </p:sp>
      <p:sp>
        <p:nvSpPr>
          <p:cNvPr id="3" name="Content Placeholder 2"/>
          <p:cNvSpPr>
            <a:spLocks noGrp="1"/>
          </p:cNvSpPr>
          <p:nvPr>
            <p:ph idx="1"/>
          </p:nvPr>
        </p:nvSpPr>
        <p:spPr/>
        <p:txBody>
          <a:bodyPr/>
          <a:lstStyle/>
          <a:p>
            <a:r>
              <a:rPr lang="en-US" dirty="0" smtClean="0"/>
              <a:t>Here and now, I/my world, within zone of control </a:t>
            </a:r>
            <a:r>
              <a:rPr lang="en-US" dirty="0" smtClean="0">
                <a:sym typeface="Wingdings" pitchFamily="2" charset="2"/>
              </a:rPr>
              <a:t> present and future tense</a:t>
            </a:r>
          </a:p>
          <a:p>
            <a:endParaRPr lang="en-US" dirty="0" smtClean="0">
              <a:sym typeface="Wingdings" pitchFamily="2" charset="2"/>
            </a:endParaRPr>
          </a:p>
          <a:p>
            <a:r>
              <a:rPr lang="en-US" dirty="0" smtClean="0">
                <a:sym typeface="Wingdings" pitchFamily="2" charset="2"/>
              </a:rPr>
              <a:t>Then and there, he/she/it/they, outside of zone of control  past perfect + would have been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r>
              <a:rPr lang="en-US" dirty="0" smtClean="0"/>
              <a:t>Look at the following excerpt from an article on problems with racial patterns in dating in the English-speaking world (excerpt taken from the </a:t>
            </a:r>
            <a:r>
              <a:rPr lang="en-US" i="1" dirty="0" smtClean="0"/>
              <a:t>Guardian</a:t>
            </a:r>
            <a:r>
              <a:rPr lang="en-US" dirty="0" smtClean="0"/>
              <a:t>):</a:t>
            </a:r>
          </a:p>
          <a:p>
            <a:pPr marL="0" indent="0">
              <a:buNone/>
            </a:pPr>
            <a:endParaRPr lang="en-US" dirty="0"/>
          </a:p>
        </p:txBody>
      </p:sp>
      <p:pic>
        <p:nvPicPr>
          <p:cNvPr id="4" name="Picture 3"/>
          <p:cNvPicPr>
            <a:picLocks noChangeAspect="1"/>
          </p:cNvPicPr>
          <p:nvPr/>
        </p:nvPicPr>
        <p:blipFill>
          <a:blip r:embed="rId3"/>
          <a:stretch>
            <a:fillRect/>
          </a:stretch>
        </p:blipFill>
        <p:spPr>
          <a:xfrm>
            <a:off x="2755900" y="3600133"/>
            <a:ext cx="3619500" cy="2247900"/>
          </a:xfrm>
          <a:prstGeom prst="rect">
            <a:avLst/>
          </a:prstGeom>
        </p:spPr>
      </p:pic>
    </p:spTree>
    <p:extLst>
      <p:ext uri="{BB962C8B-B14F-4D97-AF65-F5344CB8AC3E}">
        <p14:creationId xmlns:p14="http://schemas.microsoft.com/office/powerpoint/2010/main" val="4023120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70330" y="1452282"/>
            <a:ext cx="8324842" cy="5243039"/>
          </a:xfrm>
        </p:spPr>
        <p:txBody>
          <a:bodyPr>
            <a:normAutofit fontScale="85000" lnSpcReduction="20000"/>
          </a:bodyPr>
          <a:lstStyle/>
          <a:p>
            <a:r>
              <a:rPr lang="en-US" dirty="0" smtClean="0"/>
              <a:t>The so</a:t>
            </a:r>
            <a:r>
              <a:rPr lang="en-US" dirty="0"/>
              <a:t>-called relationship </a:t>
            </a:r>
            <a:r>
              <a:rPr lang="en-US" dirty="0" smtClean="0"/>
              <a:t>experts bulldoze </a:t>
            </a:r>
            <a:r>
              <a:rPr lang="en-US" dirty="0"/>
              <a:t>the individual nature of the mating game in the rush to diagnose millions of people with the same problem. The truth is, there are many reasons why people find themselves single. Sometimes, </a:t>
            </a:r>
            <a:r>
              <a:rPr lang="en-US" b="1" u="sng" dirty="0"/>
              <a:t>it's</a:t>
            </a:r>
            <a:r>
              <a:rPr lang="en-US" dirty="0"/>
              <a:t> their own attitudes. But many other times, the timing just </a:t>
            </a:r>
            <a:r>
              <a:rPr lang="en-US" b="1" u="sng" dirty="0"/>
              <a:t>isn't</a:t>
            </a:r>
            <a:r>
              <a:rPr lang="en-US" dirty="0"/>
              <a:t> right, their careers </a:t>
            </a:r>
            <a:r>
              <a:rPr lang="en-US" b="1" u="sng" dirty="0"/>
              <a:t>are</a:t>
            </a:r>
            <a:r>
              <a:rPr lang="en-US" dirty="0"/>
              <a:t> too demanding, or they </a:t>
            </a:r>
            <a:r>
              <a:rPr lang="en-US" b="1" dirty="0"/>
              <a:t>need</a:t>
            </a:r>
            <a:r>
              <a:rPr lang="en-US" dirty="0"/>
              <a:t> to focus elsewhere. As a black woman who </a:t>
            </a:r>
            <a:r>
              <a:rPr lang="en-US" b="1" dirty="0"/>
              <a:t>has been</a:t>
            </a:r>
            <a:r>
              <a:rPr lang="en-US" dirty="0"/>
              <a:t> in a committed relationship for five years, nothing </a:t>
            </a:r>
            <a:r>
              <a:rPr lang="en-US" b="1" dirty="0"/>
              <a:t>is</a:t>
            </a:r>
            <a:r>
              <a:rPr lang="en-US" dirty="0"/>
              <a:t> more obvious to me than how random circumstance </a:t>
            </a:r>
            <a:r>
              <a:rPr lang="en-US" b="1" dirty="0"/>
              <a:t>plays</a:t>
            </a:r>
            <a:r>
              <a:rPr lang="en-US" dirty="0"/>
              <a:t> a major role in many happy relationships. If I </a:t>
            </a:r>
            <a:r>
              <a:rPr lang="en-US" b="1" dirty="0"/>
              <a:t>hadn't</a:t>
            </a:r>
            <a:r>
              <a:rPr lang="en-US" dirty="0"/>
              <a:t> missed a concert, I </a:t>
            </a:r>
            <a:r>
              <a:rPr lang="en-US" b="1" dirty="0"/>
              <a:t>wouldn't know </a:t>
            </a:r>
            <a:r>
              <a:rPr lang="en-US" dirty="0"/>
              <a:t>my boyfriend; if one of my friends </a:t>
            </a:r>
            <a:r>
              <a:rPr lang="en-US" b="1" dirty="0"/>
              <a:t>hadn't gone </a:t>
            </a:r>
            <a:r>
              <a:rPr lang="en-US" dirty="0"/>
              <a:t>to Mali with the Peace Corps, she </a:t>
            </a:r>
            <a:r>
              <a:rPr lang="en-US" b="1" dirty="0"/>
              <a:t>would have never been </a:t>
            </a:r>
            <a:r>
              <a:rPr lang="en-US" dirty="0"/>
              <a:t>on the same continent as her now-husband; if another friend </a:t>
            </a:r>
            <a:r>
              <a:rPr lang="en-US" b="1" dirty="0"/>
              <a:t>hadn't missed </a:t>
            </a:r>
            <a:r>
              <a:rPr lang="en-US" dirty="0"/>
              <a:t>her original train and </a:t>
            </a:r>
            <a:r>
              <a:rPr lang="en-US" b="1" dirty="0"/>
              <a:t>hadn't been wearing</a:t>
            </a:r>
            <a:r>
              <a:rPr lang="en-US" dirty="0"/>
              <a:t> a sweatshirt from her alma mater, she </a:t>
            </a:r>
            <a:r>
              <a:rPr lang="en-US" b="1" dirty="0"/>
              <a:t>would have never met</a:t>
            </a:r>
            <a:r>
              <a:rPr lang="en-US" dirty="0"/>
              <a:t> the man she would marry.</a:t>
            </a:r>
          </a:p>
          <a:p>
            <a:endParaRPr lang="en-US" dirty="0"/>
          </a:p>
        </p:txBody>
      </p:sp>
    </p:spTree>
    <p:extLst>
      <p:ext uri="{BB962C8B-B14F-4D97-AF65-F5344CB8AC3E}">
        <p14:creationId xmlns:p14="http://schemas.microsoft.com/office/powerpoint/2010/main" val="2034576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happening here?</a:t>
            </a:r>
            <a:endParaRPr lang="en-US" dirty="0"/>
          </a:p>
        </p:txBody>
      </p:sp>
      <p:sp>
        <p:nvSpPr>
          <p:cNvPr id="3" name="Content Placeholder 2"/>
          <p:cNvSpPr>
            <a:spLocks noGrp="1"/>
          </p:cNvSpPr>
          <p:nvPr>
            <p:ph idx="1"/>
          </p:nvPr>
        </p:nvSpPr>
        <p:spPr/>
        <p:txBody>
          <a:bodyPr/>
          <a:lstStyle/>
          <a:p>
            <a:r>
              <a:rPr lang="en-US" dirty="0" smtClean="0"/>
              <a:t>Current situation for speaker: I’m </a:t>
            </a:r>
            <a:r>
              <a:rPr lang="en-US" dirty="0" smtClean="0">
                <a:solidFill>
                  <a:srgbClr val="FF0000"/>
                </a:solidFill>
              </a:rPr>
              <a:t>here and now</a:t>
            </a:r>
            <a:r>
              <a:rPr lang="en-US" dirty="0" smtClean="0"/>
              <a:t>;</a:t>
            </a:r>
          </a:p>
          <a:p>
            <a:r>
              <a:rPr lang="en-US" dirty="0" smtClean="0"/>
              <a:t>Scenarios from the past that cannot be changed anymore and that are brought as rhetorical examples: speaker uses “</a:t>
            </a:r>
            <a:r>
              <a:rPr lang="en-US" dirty="0" smtClean="0">
                <a:solidFill>
                  <a:srgbClr val="FF0000"/>
                </a:solidFill>
              </a:rPr>
              <a:t>past perfect + would have been</a:t>
            </a:r>
            <a:r>
              <a:rPr lang="en-US" dirty="0" smtClean="0"/>
              <a:t>” to signal those;</a:t>
            </a:r>
          </a:p>
          <a:p>
            <a:r>
              <a:rPr lang="en-US" dirty="0" smtClean="0">
                <a:solidFill>
                  <a:srgbClr val="FF0000"/>
                </a:solidFill>
              </a:rPr>
              <a:t>Double-removed</a:t>
            </a:r>
            <a:r>
              <a:rPr lang="en-US" dirty="0" smtClean="0"/>
              <a:t> from zone of control to show lack of relevance of such examples for </a:t>
            </a:r>
            <a:r>
              <a:rPr lang="en-US" dirty="0" smtClean="0">
                <a:solidFill>
                  <a:srgbClr val="FF0000"/>
                </a:solidFill>
              </a:rPr>
              <a:t>now</a:t>
            </a:r>
            <a:endParaRPr lang="en-US" dirty="0">
              <a:solidFill>
                <a:srgbClr val="FF0000"/>
              </a:solidFill>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parts </a:t>
            </a:r>
            <a:endParaRPr lang="en-US" dirty="0"/>
          </a:p>
        </p:txBody>
      </p:sp>
      <p:sp>
        <p:nvSpPr>
          <p:cNvPr id="3" name="Content Placeholder 2"/>
          <p:cNvSpPr>
            <a:spLocks noGrp="1"/>
          </p:cNvSpPr>
          <p:nvPr>
            <p:ph idx="1"/>
          </p:nvPr>
        </p:nvSpPr>
        <p:spPr>
          <a:xfrm>
            <a:off x="470330" y="1452282"/>
            <a:ext cx="8324842" cy="5243039"/>
          </a:xfrm>
        </p:spPr>
        <p:txBody>
          <a:bodyPr>
            <a:normAutofit fontScale="85000" lnSpcReduction="20000"/>
          </a:bodyPr>
          <a:lstStyle/>
          <a:p>
            <a:r>
              <a:rPr lang="en-US" dirty="0" smtClean="0"/>
              <a:t>The so</a:t>
            </a:r>
            <a:r>
              <a:rPr lang="en-US" dirty="0"/>
              <a:t>-called relationship </a:t>
            </a:r>
            <a:r>
              <a:rPr lang="en-US" dirty="0" smtClean="0"/>
              <a:t>experts bulldoze </a:t>
            </a:r>
            <a:r>
              <a:rPr lang="en-US" dirty="0"/>
              <a:t>the individual nature of the mating game in the rush to diagnose millions of people with the same problem. The truth is, there are many reasons why people find themselves single. Sometimes, </a:t>
            </a:r>
            <a:r>
              <a:rPr lang="en-US" b="1" u="sng" dirty="0"/>
              <a:t>it's</a:t>
            </a:r>
            <a:r>
              <a:rPr lang="en-US" dirty="0"/>
              <a:t> their own attitudes. But many other times, the timing just </a:t>
            </a:r>
            <a:r>
              <a:rPr lang="en-US" b="1" u="sng" dirty="0"/>
              <a:t>isn't</a:t>
            </a:r>
            <a:r>
              <a:rPr lang="en-US" dirty="0"/>
              <a:t> right, their careers </a:t>
            </a:r>
            <a:r>
              <a:rPr lang="en-US" b="1" u="sng" dirty="0"/>
              <a:t>are</a:t>
            </a:r>
            <a:r>
              <a:rPr lang="en-US" dirty="0"/>
              <a:t> too demanding, or they </a:t>
            </a:r>
            <a:r>
              <a:rPr lang="en-US" b="1" dirty="0"/>
              <a:t>need</a:t>
            </a:r>
            <a:r>
              <a:rPr lang="en-US" dirty="0"/>
              <a:t> to focus elsewhere. As a black woman who </a:t>
            </a:r>
            <a:r>
              <a:rPr lang="en-US" b="1" dirty="0"/>
              <a:t>has been</a:t>
            </a:r>
            <a:r>
              <a:rPr lang="en-US" dirty="0"/>
              <a:t> in a committed relationship for five years, nothing </a:t>
            </a:r>
            <a:r>
              <a:rPr lang="en-US" b="1" dirty="0"/>
              <a:t>is</a:t>
            </a:r>
            <a:r>
              <a:rPr lang="en-US" dirty="0"/>
              <a:t> more obvious to me than how random circumstance </a:t>
            </a:r>
            <a:r>
              <a:rPr lang="en-US" b="1" dirty="0"/>
              <a:t>plays</a:t>
            </a:r>
            <a:r>
              <a:rPr lang="en-US" dirty="0"/>
              <a:t> a major role in many happy relationships. If I </a:t>
            </a:r>
            <a:r>
              <a:rPr lang="en-US" b="1" dirty="0"/>
              <a:t>hadn't</a:t>
            </a:r>
            <a:r>
              <a:rPr lang="en-US" dirty="0"/>
              <a:t> missed a concert, I </a:t>
            </a:r>
            <a:r>
              <a:rPr lang="en-US" b="1" dirty="0"/>
              <a:t>wouldn't know </a:t>
            </a:r>
            <a:r>
              <a:rPr lang="en-US" dirty="0"/>
              <a:t>my boyfriend; if one of my friends </a:t>
            </a:r>
            <a:r>
              <a:rPr lang="en-US" b="1" dirty="0"/>
              <a:t>hadn't gone </a:t>
            </a:r>
            <a:r>
              <a:rPr lang="en-US" dirty="0"/>
              <a:t>to Mali with the Peace Corps, she </a:t>
            </a:r>
            <a:r>
              <a:rPr lang="en-US" b="1" dirty="0"/>
              <a:t>would have never been </a:t>
            </a:r>
            <a:r>
              <a:rPr lang="en-US" dirty="0"/>
              <a:t>on the same continent as her now-husband; if another friend </a:t>
            </a:r>
            <a:r>
              <a:rPr lang="en-US" b="1" dirty="0"/>
              <a:t>hadn't missed </a:t>
            </a:r>
            <a:r>
              <a:rPr lang="en-US" dirty="0"/>
              <a:t>her original train and </a:t>
            </a:r>
            <a:r>
              <a:rPr lang="en-US" b="1" dirty="0"/>
              <a:t>hadn't been wearing</a:t>
            </a:r>
            <a:r>
              <a:rPr lang="en-US" dirty="0"/>
              <a:t> a sweatshirt from her alma mater, she </a:t>
            </a:r>
            <a:r>
              <a:rPr lang="en-US" b="1" dirty="0"/>
              <a:t>would have never met</a:t>
            </a:r>
            <a:r>
              <a:rPr lang="en-US" dirty="0"/>
              <a:t> the man she would marry.</a:t>
            </a:r>
          </a:p>
          <a:p>
            <a:endParaRPr lang="en-US" dirty="0"/>
          </a:p>
        </p:txBody>
      </p:sp>
      <p:sp>
        <p:nvSpPr>
          <p:cNvPr id="4" name="Oval 3"/>
          <p:cNvSpPr/>
          <p:nvPr/>
        </p:nvSpPr>
        <p:spPr>
          <a:xfrm rot="432406">
            <a:off x="496051" y="1295665"/>
            <a:ext cx="8673670" cy="2945446"/>
          </a:xfrm>
          <a:prstGeom prst="ellipse">
            <a:avLst/>
          </a:prstGeom>
          <a:noFill/>
          <a:ln w="63500">
            <a:solidFill>
              <a:srgbClr val="FF0000">
                <a:alpha val="70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rot="21435624">
            <a:off x="462142" y="3836929"/>
            <a:ext cx="8660000" cy="2718968"/>
          </a:xfrm>
          <a:prstGeom prst="ellipse">
            <a:avLst/>
          </a:prstGeom>
          <a:noFill/>
          <a:ln w="63500">
            <a:solidFill>
              <a:srgbClr val="FF0000">
                <a:alpha val="70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457620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Strategies for you to keep in mind</a:t>
            </a:r>
            <a:endParaRPr lang="en-US" dirty="0"/>
          </a:p>
        </p:txBody>
      </p:sp>
      <p:sp>
        <p:nvSpPr>
          <p:cNvPr id="3" name="Content Placeholder 2"/>
          <p:cNvSpPr>
            <a:spLocks noGrp="1"/>
          </p:cNvSpPr>
          <p:nvPr>
            <p:ph idx="1"/>
          </p:nvPr>
        </p:nvSpPr>
        <p:spPr/>
        <p:txBody>
          <a:bodyPr/>
          <a:lstStyle/>
          <a:p>
            <a:r>
              <a:rPr lang="en-US" dirty="0"/>
              <a:t>Look around and check where the speaker may be coming from, as far as his/her perspective is concerned</a:t>
            </a:r>
            <a:r>
              <a:rPr lang="en-US" dirty="0" smtClean="0"/>
              <a:t>.</a:t>
            </a:r>
          </a:p>
          <a:p>
            <a:endParaRPr lang="en-US" dirty="0"/>
          </a:p>
          <a:p>
            <a:r>
              <a:rPr lang="en-US" dirty="0"/>
              <a:t>Is the event taking place in the same moment of speech, or is it removed from the moment of speech, i.e. located outside of zone of control?</a:t>
            </a:r>
          </a:p>
          <a:p>
            <a:endParaRPr lang="en-US" dirty="0"/>
          </a:p>
        </p:txBody>
      </p:sp>
    </p:spTree>
    <p:extLst>
      <p:ext uri="{BB962C8B-B14F-4D97-AF65-F5344CB8AC3E}">
        <p14:creationId xmlns:p14="http://schemas.microsoft.com/office/powerpoint/2010/main" val="222536143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Contrast between if and when</a:t>
            </a:r>
            <a:endParaRPr lang="en-US" dirty="0"/>
          </a:p>
        </p:txBody>
      </p:sp>
      <p:sp>
        <p:nvSpPr>
          <p:cNvPr id="3" name="Content Placeholder 2"/>
          <p:cNvSpPr>
            <a:spLocks noGrp="1"/>
          </p:cNvSpPr>
          <p:nvPr>
            <p:ph idx="1"/>
          </p:nvPr>
        </p:nvSpPr>
        <p:spPr>
          <a:xfrm>
            <a:off x="196410" y="1761565"/>
            <a:ext cx="7570787" cy="4289611"/>
          </a:xfrm>
        </p:spPr>
        <p:txBody>
          <a:bodyPr>
            <a:normAutofit lnSpcReduction="10000"/>
          </a:bodyPr>
          <a:lstStyle/>
          <a:p>
            <a:pPr marL="514350" indent="-514350">
              <a:buNone/>
            </a:pPr>
            <a:r>
              <a:rPr lang="en-US" dirty="0" smtClean="0"/>
              <a:t>1) it will happen:</a:t>
            </a:r>
          </a:p>
          <a:p>
            <a:pPr marL="0" indent="0">
              <a:buNone/>
            </a:pPr>
            <a:r>
              <a:rPr lang="en-US" b="1" dirty="0" smtClean="0"/>
              <a:t>When</a:t>
            </a:r>
            <a:r>
              <a:rPr lang="en-US" dirty="0" smtClean="0"/>
              <a:t> she awakens, she will think a magician has been there.</a:t>
            </a:r>
            <a:r>
              <a:rPr lang="en-US" dirty="0"/>
              <a:t> </a:t>
            </a:r>
            <a:endParaRPr lang="en-US" dirty="0" smtClean="0"/>
          </a:p>
          <a:p>
            <a:pPr marL="0" indent="0">
              <a:buNone/>
            </a:pPr>
            <a:endParaRPr lang="en-US" dirty="0" smtClean="0"/>
          </a:p>
          <a:p>
            <a:pPr marL="0" indent="0">
              <a:buNone/>
            </a:pPr>
            <a:r>
              <a:rPr lang="en-US" dirty="0" smtClean="0"/>
              <a:t>2) it’s uncertain that it will happen:</a:t>
            </a:r>
          </a:p>
          <a:p>
            <a:pPr marL="0" indent="0">
              <a:buNone/>
            </a:pPr>
            <a:r>
              <a:rPr lang="en-US" b="1" dirty="0" smtClean="0"/>
              <a:t>If</a:t>
            </a:r>
            <a:r>
              <a:rPr lang="en-US" dirty="0" smtClean="0"/>
              <a:t> she awakens, she will think a magician has been there.</a:t>
            </a:r>
          </a:p>
        </p:txBody>
      </p:sp>
      <p:pic>
        <p:nvPicPr>
          <p:cNvPr id="4" name="Picture 3"/>
          <p:cNvPicPr>
            <a:picLocks noChangeAspect="1"/>
          </p:cNvPicPr>
          <p:nvPr/>
        </p:nvPicPr>
        <p:blipFill>
          <a:blip r:embed="rId3"/>
          <a:stretch>
            <a:fillRect/>
          </a:stretch>
        </p:blipFill>
        <p:spPr>
          <a:xfrm>
            <a:off x="7412971" y="1165728"/>
            <a:ext cx="1731029" cy="1809712"/>
          </a:xfrm>
          <a:prstGeom prst="rect">
            <a:avLst/>
          </a:prstGeom>
        </p:spPr>
      </p:pic>
      <p:pic>
        <p:nvPicPr>
          <p:cNvPr id="5" name="Picture 4"/>
          <p:cNvPicPr>
            <a:picLocks noChangeAspect="1"/>
          </p:cNvPicPr>
          <p:nvPr/>
        </p:nvPicPr>
        <p:blipFill>
          <a:blip r:embed="rId4"/>
          <a:stretch>
            <a:fillRect/>
          </a:stretch>
        </p:blipFill>
        <p:spPr>
          <a:xfrm>
            <a:off x="7412971" y="5127331"/>
            <a:ext cx="1651148" cy="1614456"/>
          </a:xfrm>
          <a:prstGeom prst="rect">
            <a:avLst/>
          </a:prstGeom>
        </p:spPr>
      </p:pic>
      <p:pic>
        <p:nvPicPr>
          <p:cNvPr id="6" name="Picture 5"/>
          <p:cNvPicPr>
            <a:picLocks noChangeAspect="1"/>
          </p:cNvPicPr>
          <p:nvPr/>
        </p:nvPicPr>
        <p:blipFill>
          <a:blip r:embed="rId5"/>
          <a:stretch>
            <a:fillRect/>
          </a:stretch>
        </p:blipFill>
        <p:spPr>
          <a:xfrm>
            <a:off x="7301661" y="3088942"/>
            <a:ext cx="1762458" cy="1762458"/>
          </a:xfrm>
          <a:prstGeom prst="rect">
            <a:avLst/>
          </a:prstGeom>
        </p:spPr>
      </p:pic>
    </p:spTree>
    <p:extLst>
      <p:ext uri="{BB962C8B-B14F-4D97-AF65-F5344CB8AC3E}">
        <p14:creationId xmlns:p14="http://schemas.microsoft.com/office/powerpoint/2010/main" val="2501017367"/>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of prediction</a:t>
            </a:r>
            <a:endParaRPr lang="en-US" dirty="0"/>
          </a:p>
        </p:txBody>
      </p:sp>
      <p:sp>
        <p:nvSpPr>
          <p:cNvPr id="3" name="Content Placeholder 2"/>
          <p:cNvSpPr>
            <a:spLocks noGrp="1"/>
          </p:cNvSpPr>
          <p:nvPr>
            <p:ph idx="1"/>
          </p:nvPr>
        </p:nvSpPr>
        <p:spPr>
          <a:xfrm>
            <a:off x="387927" y="1761565"/>
            <a:ext cx="8451273" cy="4289611"/>
          </a:xfrm>
        </p:spPr>
        <p:txBody>
          <a:bodyPr/>
          <a:lstStyle/>
          <a:p>
            <a:endParaRPr lang="en-US" dirty="0" smtClean="0"/>
          </a:p>
          <a:p>
            <a:r>
              <a:rPr lang="en-US" sz="3200" b="1" dirty="0" smtClean="0"/>
              <a:t>When</a:t>
            </a:r>
            <a:r>
              <a:rPr lang="en-US" sz="3200" dirty="0" smtClean="0"/>
              <a:t>: is negative prediction possible?</a:t>
            </a:r>
          </a:p>
          <a:p>
            <a:endParaRPr lang="en-US" sz="3200" dirty="0" smtClean="0"/>
          </a:p>
          <a:p>
            <a:r>
              <a:rPr lang="en-US" sz="3200" b="1" dirty="0" smtClean="0"/>
              <a:t>If</a:t>
            </a:r>
            <a:r>
              <a:rPr lang="en-US" sz="3200" dirty="0" smtClean="0"/>
              <a:t>: is negative prediction possible?</a:t>
            </a:r>
            <a:endParaRPr lang="en-US" sz="3200" dirty="0"/>
          </a:p>
          <a:p>
            <a:endParaRPr lang="en-US" dirty="0"/>
          </a:p>
        </p:txBody>
      </p:sp>
    </p:spTree>
    <p:extLst>
      <p:ext uri="{BB962C8B-B14F-4D97-AF65-F5344CB8AC3E}">
        <p14:creationId xmlns:p14="http://schemas.microsoft.com/office/powerpoint/2010/main" val="3213004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 of prediction</a:t>
            </a:r>
            <a:endParaRPr lang="en-US" dirty="0"/>
          </a:p>
        </p:txBody>
      </p:sp>
      <p:sp>
        <p:nvSpPr>
          <p:cNvPr id="3" name="Content Placeholder 2"/>
          <p:cNvSpPr>
            <a:spLocks noGrp="1"/>
          </p:cNvSpPr>
          <p:nvPr>
            <p:ph idx="1"/>
          </p:nvPr>
        </p:nvSpPr>
        <p:spPr>
          <a:xfrm>
            <a:off x="387927" y="1761565"/>
            <a:ext cx="8451273" cy="4289611"/>
          </a:xfrm>
        </p:spPr>
        <p:txBody>
          <a:bodyPr/>
          <a:lstStyle/>
          <a:p>
            <a:endParaRPr lang="en-US" dirty="0" smtClean="0"/>
          </a:p>
          <a:p>
            <a:r>
              <a:rPr lang="en-US" sz="3200" b="1" dirty="0" smtClean="0"/>
              <a:t>When</a:t>
            </a:r>
            <a:r>
              <a:rPr lang="en-US" sz="3200" dirty="0" smtClean="0"/>
              <a:t>: negative prediction is NOT possible</a:t>
            </a:r>
          </a:p>
          <a:p>
            <a:endParaRPr lang="en-US" sz="3200" dirty="0" smtClean="0"/>
          </a:p>
          <a:p>
            <a:r>
              <a:rPr lang="en-US" sz="3200" b="1" dirty="0" smtClean="0"/>
              <a:t>If</a:t>
            </a:r>
            <a:r>
              <a:rPr lang="en-US" sz="3200" dirty="0" smtClean="0"/>
              <a:t>: negative prediction IS possible</a:t>
            </a:r>
            <a:endParaRPr lang="en-US" sz="3200" dirty="0"/>
          </a:p>
          <a:p>
            <a:endParaRPr lang="en-US" dirty="0"/>
          </a:p>
        </p:txBody>
      </p:sp>
    </p:spTree>
    <p:extLst>
      <p:ext uri="{BB962C8B-B14F-4D97-AF65-F5344CB8AC3E}">
        <p14:creationId xmlns:p14="http://schemas.microsoft.com/office/powerpoint/2010/main" val="32130048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Tenses </a:t>
            </a:r>
            <a:endParaRPr lang="en-US" dirty="0"/>
          </a:p>
        </p:txBody>
      </p:sp>
      <p:sp>
        <p:nvSpPr>
          <p:cNvPr id="3" name="Content Placeholder 2"/>
          <p:cNvSpPr>
            <a:spLocks noGrp="1"/>
          </p:cNvSpPr>
          <p:nvPr>
            <p:ph idx="1"/>
          </p:nvPr>
        </p:nvSpPr>
        <p:spPr/>
        <p:txBody>
          <a:bodyPr/>
          <a:lstStyle/>
          <a:p>
            <a:r>
              <a:rPr lang="en-US" b="1" i="1" dirty="0" smtClean="0"/>
              <a:t>Had I been him, I would have thrown me out, but he said no, sure he’d talk, he’d be happy to, if I </a:t>
            </a:r>
            <a:r>
              <a:rPr lang="en-US" b="1" i="1" dirty="0" err="1" smtClean="0"/>
              <a:t>didn</a:t>
            </a:r>
            <a:r>
              <a:rPr lang="fr-FR" b="1" i="1" dirty="0" smtClean="0"/>
              <a:t>’</a:t>
            </a:r>
            <a:r>
              <a:rPr lang="en-US" b="1" i="1" dirty="0" smtClean="0"/>
              <a:t>t mind</a:t>
            </a:r>
            <a:r>
              <a:rPr lang="en-US" dirty="0" smtClean="0"/>
              <a:t>.</a:t>
            </a:r>
            <a:endParaRPr lang="en-US" dirty="0"/>
          </a:p>
        </p:txBody>
      </p:sp>
      <p:pic>
        <p:nvPicPr>
          <p:cNvPr id="1026" name="Picture 2"/>
          <p:cNvPicPr>
            <a:picLocks noChangeAspect="1" noChangeArrowheads="1"/>
          </p:cNvPicPr>
          <p:nvPr/>
        </p:nvPicPr>
        <p:blipFill>
          <a:blip r:embed="rId3"/>
          <a:srcRect/>
          <a:stretch>
            <a:fillRect/>
          </a:stretch>
        </p:blipFill>
        <p:spPr bwMode="auto">
          <a:xfrm>
            <a:off x="3680547" y="3380509"/>
            <a:ext cx="2670667" cy="2670667"/>
          </a:xfrm>
          <a:prstGeom prst="rect">
            <a:avLst/>
          </a:prstGeom>
          <a:noFill/>
          <a:ln w="9525">
            <a:noFill/>
            <a:miter lim="800000"/>
            <a:headEnd/>
            <a:tailEnd/>
          </a:ln>
        </p:spPr>
      </p:pic>
    </p:spTree>
    <p:extLst>
      <p:ext uri="{BB962C8B-B14F-4D97-AF65-F5344CB8AC3E}">
        <p14:creationId xmlns:p14="http://schemas.microsoft.com/office/powerpoint/2010/main" val="2352284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to discuss</a:t>
            </a:r>
            <a:endParaRPr lang="en-US" dirty="0"/>
          </a:p>
        </p:txBody>
      </p:sp>
      <p:sp>
        <p:nvSpPr>
          <p:cNvPr id="3" name="Content Placeholder 2"/>
          <p:cNvSpPr>
            <a:spLocks noGrp="1"/>
          </p:cNvSpPr>
          <p:nvPr>
            <p:ph idx="1"/>
          </p:nvPr>
        </p:nvSpPr>
        <p:spPr/>
        <p:txBody>
          <a:bodyPr/>
          <a:lstStyle/>
          <a:p>
            <a:r>
              <a:rPr lang="en-US" dirty="0" smtClean="0"/>
              <a:t>How many speakers are in this sentence? How many characters are there?</a:t>
            </a:r>
          </a:p>
          <a:p>
            <a:r>
              <a:rPr lang="en-US" dirty="0" smtClean="0"/>
              <a:t>Where does the speaker place himself? Is he in the here and now zone or in the removed zone (there and then)? How far removed is he?</a:t>
            </a:r>
          </a:p>
          <a:p>
            <a:r>
              <a:rPr lang="en-US" dirty="0" smtClean="0"/>
              <a:t>How does the speaker mark it through language?</a:t>
            </a:r>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126" y="40342"/>
            <a:ext cx="6107402" cy="1411941"/>
          </a:xfrm>
        </p:spPr>
        <p:txBody>
          <a:bodyPr/>
          <a:lstStyle/>
          <a:p>
            <a:r>
              <a:rPr lang="en-US" sz="4400" dirty="0"/>
              <a:t>Role of adjacent tenses</a:t>
            </a:r>
          </a:p>
        </p:txBody>
      </p:sp>
      <p:sp>
        <p:nvSpPr>
          <p:cNvPr id="3" name="Content Placeholder 2"/>
          <p:cNvSpPr>
            <a:spLocks noGrp="1"/>
          </p:cNvSpPr>
          <p:nvPr>
            <p:ph idx="1"/>
          </p:nvPr>
        </p:nvSpPr>
        <p:spPr>
          <a:xfrm>
            <a:off x="224126" y="1452283"/>
            <a:ext cx="8587365" cy="5405718"/>
          </a:xfrm>
        </p:spPr>
        <p:txBody>
          <a:bodyPr>
            <a:normAutofit fontScale="92500" lnSpcReduction="10000"/>
          </a:bodyPr>
          <a:lstStyle/>
          <a:p>
            <a:pPr lvl="0">
              <a:buNone/>
            </a:pPr>
            <a:r>
              <a:rPr lang="en-US" i="1" dirty="0" smtClean="0"/>
              <a:t>	How </a:t>
            </a:r>
            <a:r>
              <a:rPr lang="en-US" i="1" dirty="0"/>
              <a:t>I came to be clinging to a steep slope of ice-cold, muddy soup, bleeding, alone, and off-trail in Glacier National Park is a long story, so I'll spare you the details. It was the kind of thing you don't want to tell even your friends, an embarrassment of huge proportions. I was in over my head on my first day out and I was contemplating the unimaginable - giving up. Oh, die shame! </a:t>
            </a:r>
            <a:r>
              <a:rPr lang="en-US" b="1" i="1" dirty="0">
                <a:solidFill>
                  <a:srgbClr val="FF0000"/>
                </a:solidFill>
              </a:rPr>
              <a:t>It </a:t>
            </a:r>
            <a:r>
              <a:rPr lang="en-US" b="1" i="1" dirty="0" smtClean="0">
                <a:solidFill>
                  <a:srgbClr val="FF0000"/>
                </a:solidFill>
              </a:rPr>
              <a:t>will not </a:t>
            </a:r>
            <a:r>
              <a:rPr lang="en-US" b="1" i="1" dirty="0">
                <a:solidFill>
                  <a:srgbClr val="FF0000"/>
                </a:solidFill>
              </a:rPr>
              <a:t>be so bad </a:t>
            </a:r>
            <a:r>
              <a:rPr lang="en-US" b="1" i="1" u="sng" dirty="0">
                <a:solidFill>
                  <a:srgbClr val="FF0000"/>
                </a:solidFill>
              </a:rPr>
              <a:t>if</a:t>
            </a:r>
            <a:r>
              <a:rPr lang="en-US" b="1" i="1" dirty="0">
                <a:solidFill>
                  <a:srgbClr val="FF0000"/>
                </a:solidFill>
              </a:rPr>
              <a:t> I am not obsessed about this hike for so long</a:t>
            </a:r>
            <a:r>
              <a:rPr lang="en-US" i="1" dirty="0">
                <a:solidFill>
                  <a:srgbClr val="FF0000"/>
                </a:solidFill>
              </a:rPr>
              <a:t>. </a:t>
            </a:r>
            <a:r>
              <a:rPr lang="en-US" i="1" dirty="0"/>
              <a:t>For months, a photo of Sperry Glacier - the precise spot where I ran into trouble - had gleamed at me from my computer screen. From the comfort of my office chair, I studied every detail of the cross-country Floral Park route, and chatted with online advisers who assured me that it was a piece of cake.</a:t>
            </a:r>
          </a:p>
          <a:p>
            <a:endParaRPr lang="en-US" dirty="0"/>
          </a:p>
        </p:txBody>
      </p:sp>
      <p:pic>
        <p:nvPicPr>
          <p:cNvPr id="3074" name="Picture 2"/>
          <p:cNvPicPr>
            <a:picLocks noChangeAspect="1" noChangeArrowheads="1"/>
          </p:cNvPicPr>
          <p:nvPr/>
        </p:nvPicPr>
        <p:blipFill>
          <a:blip r:embed="rId3"/>
          <a:srcRect/>
          <a:stretch>
            <a:fillRect/>
          </a:stretch>
        </p:blipFill>
        <p:spPr bwMode="auto">
          <a:xfrm>
            <a:off x="6926478" y="40341"/>
            <a:ext cx="1885013" cy="1411941"/>
          </a:xfrm>
          <a:prstGeom prst="rect">
            <a:avLst/>
          </a:prstGeom>
          <a:noFill/>
          <a:ln w="9525">
            <a:noFill/>
            <a:miter lim="800000"/>
            <a:headEnd/>
            <a:tailEnd/>
          </a:ln>
        </p:spPr>
      </p:pic>
    </p:spTree>
    <p:extLst>
      <p:ext uri="{BB962C8B-B14F-4D97-AF65-F5344CB8AC3E}">
        <p14:creationId xmlns:p14="http://schemas.microsoft.com/office/powerpoint/2010/main" val="3154367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and other sentences</a:t>
            </a:r>
            <a:endParaRPr lang="en-US" dirty="0"/>
          </a:p>
        </p:txBody>
      </p:sp>
      <p:sp>
        <p:nvSpPr>
          <p:cNvPr id="3" name="Content Placeholder 2"/>
          <p:cNvSpPr>
            <a:spLocks noGrp="1"/>
          </p:cNvSpPr>
          <p:nvPr>
            <p:ph idx="1"/>
          </p:nvPr>
        </p:nvSpPr>
        <p:spPr/>
        <p:txBody>
          <a:bodyPr/>
          <a:lstStyle/>
          <a:p>
            <a:r>
              <a:rPr lang="en-US" dirty="0" smtClean="0"/>
              <a:t>Is the speaker the same as the character?</a:t>
            </a:r>
          </a:p>
          <a:p>
            <a:r>
              <a:rPr lang="en-US" dirty="0" smtClean="0"/>
              <a:t>Is he located inside or outside of zone of control?</a:t>
            </a:r>
          </a:p>
          <a:p>
            <a:r>
              <a:rPr lang="en-US" dirty="0" smtClean="0"/>
              <a:t>How does he use tenses to signal that?</a:t>
            </a:r>
          </a:p>
          <a:p>
            <a:r>
              <a:rPr lang="en-US" dirty="0" smtClean="0"/>
              <a:t>Does the sentence in red fit with the rest of the context and tenses? Why or why not?</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4126" y="40342"/>
            <a:ext cx="6107402" cy="1411941"/>
          </a:xfrm>
        </p:spPr>
        <p:txBody>
          <a:bodyPr/>
          <a:lstStyle/>
          <a:p>
            <a:r>
              <a:rPr lang="en-US" sz="4400" dirty="0"/>
              <a:t>Role of adjacent tenses</a:t>
            </a:r>
          </a:p>
        </p:txBody>
      </p:sp>
      <p:sp>
        <p:nvSpPr>
          <p:cNvPr id="3" name="Content Placeholder 2"/>
          <p:cNvSpPr>
            <a:spLocks noGrp="1"/>
          </p:cNvSpPr>
          <p:nvPr>
            <p:ph idx="1"/>
          </p:nvPr>
        </p:nvSpPr>
        <p:spPr>
          <a:xfrm>
            <a:off x="224126" y="1452283"/>
            <a:ext cx="8587365" cy="5405718"/>
          </a:xfrm>
        </p:spPr>
        <p:txBody>
          <a:bodyPr>
            <a:normAutofit fontScale="92500" lnSpcReduction="10000"/>
          </a:bodyPr>
          <a:lstStyle/>
          <a:p>
            <a:pPr lvl="0">
              <a:buNone/>
            </a:pPr>
            <a:r>
              <a:rPr lang="en-US" i="1" dirty="0" smtClean="0"/>
              <a:t>	How </a:t>
            </a:r>
            <a:r>
              <a:rPr lang="en-US" i="1" dirty="0"/>
              <a:t>I came to be clinging to a steep slope of ice-cold, muddy soup, bleeding, alone, and off-trail in Glacier National Park is a long story, so I'll spare you the details. It was the kind of thing you don't want to tell even your friends, an embarrassment of huge proportions. I was in over my head on my first day out and I was contemplating the unimaginable - giving up. Oh, die shame! </a:t>
            </a:r>
            <a:r>
              <a:rPr lang="en-US" b="1" i="1" dirty="0">
                <a:solidFill>
                  <a:srgbClr val="FF0000"/>
                </a:solidFill>
              </a:rPr>
              <a:t>It </a:t>
            </a:r>
            <a:r>
              <a:rPr lang="en-US" b="1" i="1" dirty="0" smtClean="0">
                <a:solidFill>
                  <a:srgbClr val="FF0000"/>
                </a:solidFill>
              </a:rPr>
              <a:t>would not have been </a:t>
            </a:r>
            <a:r>
              <a:rPr lang="en-US" b="1" i="1" dirty="0">
                <a:solidFill>
                  <a:srgbClr val="FF0000"/>
                </a:solidFill>
              </a:rPr>
              <a:t>so bad </a:t>
            </a:r>
            <a:r>
              <a:rPr lang="en-US" b="1" i="1" u="sng" dirty="0">
                <a:solidFill>
                  <a:srgbClr val="FF0000"/>
                </a:solidFill>
              </a:rPr>
              <a:t>if</a:t>
            </a:r>
            <a:r>
              <a:rPr lang="en-US" b="1" i="1" dirty="0">
                <a:solidFill>
                  <a:srgbClr val="FF0000"/>
                </a:solidFill>
              </a:rPr>
              <a:t> I </a:t>
            </a:r>
            <a:r>
              <a:rPr lang="en-US" b="1" i="1" dirty="0" smtClean="0">
                <a:solidFill>
                  <a:srgbClr val="FF0000"/>
                </a:solidFill>
              </a:rPr>
              <a:t>had not been </a:t>
            </a:r>
            <a:r>
              <a:rPr lang="en-US" b="1" i="1" dirty="0">
                <a:solidFill>
                  <a:srgbClr val="FF0000"/>
                </a:solidFill>
              </a:rPr>
              <a:t>obsessed about this hike for so long</a:t>
            </a:r>
            <a:r>
              <a:rPr lang="en-US" i="1" dirty="0">
                <a:solidFill>
                  <a:srgbClr val="FF0000"/>
                </a:solidFill>
              </a:rPr>
              <a:t>. </a:t>
            </a:r>
            <a:r>
              <a:rPr lang="en-US" i="1" dirty="0"/>
              <a:t>For months, a photo of Sperry Glacier - the precise spot where I ran into trouble - had gleamed at me from my computer screen. From the comfort of my office chair, I studied every detail of the cross-country Floral Park route, and chatted with online advisers who assured me that it was a piece of cake.</a:t>
            </a:r>
          </a:p>
          <a:p>
            <a:endParaRPr lang="en-US" dirty="0"/>
          </a:p>
        </p:txBody>
      </p:sp>
      <p:pic>
        <p:nvPicPr>
          <p:cNvPr id="3074" name="Picture 2"/>
          <p:cNvPicPr>
            <a:picLocks noChangeAspect="1" noChangeArrowheads="1"/>
          </p:cNvPicPr>
          <p:nvPr/>
        </p:nvPicPr>
        <p:blipFill>
          <a:blip r:embed="rId3"/>
          <a:srcRect/>
          <a:stretch>
            <a:fillRect/>
          </a:stretch>
        </p:blipFill>
        <p:spPr bwMode="auto">
          <a:xfrm>
            <a:off x="6926478" y="40341"/>
            <a:ext cx="1885013" cy="1411941"/>
          </a:xfrm>
          <a:prstGeom prst="rect">
            <a:avLst/>
          </a:prstGeom>
          <a:noFill/>
          <a:ln w="9525">
            <a:noFill/>
            <a:miter lim="800000"/>
            <a:headEnd/>
            <a:tailEnd/>
          </a:ln>
        </p:spPr>
      </p:pic>
    </p:spTree>
    <p:extLst>
      <p:ext uri="{BB962C8B-B14F-4D97-AF65-F5344CB8AC3E}">
        <p14:creationId xmlns:p14="http://schemas.microsoft.com/office/powerpoint/2010/main" val="31543676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345" y="40341"/>
            <a:ext cx="7570787" cy="1411941"/>
          </a:xfrm>
        </p:spPr>
        <p:txBody>
          <a:bodyPr/>
          <a:lstStyle/>
          <a:p>
            <a:pPr algn="l"/>
            <a:r>
              <a:rPr lang="en-US" dirty="0" smtClean="0"/>
              <a:t>Proposal: yes or no?</a:t>
            </a:r>
            <a:endParaRPr lang="en-US" dirty="0"/>
          </a:p>
        </p:txBody>
      </p:sp>
      <p:sp>
        <p:nvSpPr>
          <p:cNvPr id="3" name="Content Placeholder 2"/>
          <p:cNvSpPr>
            <a:spLocks noGrp="1"/>
          </p:cNvSpPr>
          <p:nvPr>
            <p:ph idx="1"/>
          </p:nvPr>
        </p:nvSpPr>
        <p:spPr>
          <a:xfrm>
            <a:off x="443345" y="1761565"/>
            <a:ext cx="8229599" cy="4860908"/>
          </a:xfrm>
        </p:spPr>
        <p:txBody>
          <a:bodyPr>
            <a:normAutofit lnSpcReduction="10000"/>
          </a:bodyPr>
          <a:lstStyle/>
          <a:p>
            <a:pPr>
              <a:buNone/>
            </a:pPr>
            <a:r>
              <a:rPr lang="en-US" i="1" dirty="0" smtClean="0"/>
              <a:t>John Riley planned </a:t>
            </a:r>
            <a:r>
              <a:rPr lang="en-US" i="1" dirty="0"/>
              <a:t>to propose to </a:t>
            </a:r>
            <a:r>
              <a:rPr lang="en-US" i="1" dirty="0" err="1"/>
              <a:t>Eboni</a:t>
            </a:r>
            <a:r>
              <a:rPr lang="en-US" i="1" dirty="0"/>
              <a:t> Marshall, he was shocked to discover that the restaurant where he wanted to do it -- </a:t>
            </a:r>
            <a:r>
              <a:rPr lang="en-US" i="1" dirty="0" err="1"/>
              <a:t>Asiate</a:t>
            </a:r>
            <a:r>
              <a:rPr lang="en-US" i="1" dirty="0"/>
              <a:t> in the Mandarin Oriental Hotel -- had booked him for the following Saturday. </a:t>
            </a:r>
            <a:r>
              <a:rPr lang="en-US" i="1" dirty="0">
                <a:solidFill>
                  <a:srgbClr val="FF0000"/>
                </a:solidFill>
              </a:rPr>
              <a:t>He made frantic calls to the restaurant and was told he would be called back </a:t>
            </a:r>
            <a:r>
              <a:rPr lang="en-US" b="1" i="1" u="sng" dirty="0">
                <a:solidFill>
                  <a:srgbClr val="FF0000"/>
                </a:solidFill>
              </a:rPr>
              <a:t>if</a:t>
            </a:r>
            <a:r>
              <a:rPr lang="en-US" i="1" dirty="0">
                <a:solidFill>
                  <a:srgbClr val="FF0000"/>
                </a:solidFill>
              </a:rPr>
              <a:t> they could accommodate him</a:t>
            </a:r>
            <a:r>
              <a:rPr lang="en-US" i="1" dirty="0"/>
              <a:t>. </a:t>
            </a:r>
            <a:r>
              <a:rPr lang="en-US" i="1" dirty="0" smtClean="0"/>
              <a:t>He </a:t>
            </a:r>
            <a:r>
              <a:rPr lang="en-US" i="1" dirty="0"/>
              <a:t>told his hoped-to-be-</a:t>
            </a:r>
            <a:r>
              <a:rPr lang="en-US" i="1" dirty="0" err="1"/>
              <a:t>fiancee</a:t>
            </a:r>
            <a:r>
              <a:rPr lang="en-US" i="1" dirty="0"/>
              <a:t> about the confusion as they were driving down Columbus Avenue toward </a:t>
            </a:r>
            <a:r>
              <a:rPr lang="en-US" i="1" dirty="0" err="1"/>
              <a:t>Asiate</a:t>
            </a:r>
            <a:r>
              <a:rPr lang="en-US" i="1" dirty="0"/>
              <a:t>. Knowing nothing of the proposal, she tried to assure him that pizza or McDonald's would do. </a:t>
            </a:r>
            <a:r>
              <a:rPr lang="en-US" i="1" dirty="0" smtClean="0"/>
              <a:t>At </a:t>
            </a:r>
            <a:r>
              <a:rPr lang="en-US" i="1" dirty="0"/>
              <a:t>that, Mr. </a:t>
            </a:r>
            <a:r>
              <a:rPr lang="en-US" i="1" dirty="0" err="1"/>
              <a:t>Turman</a:t>
            </a:r>
            <a:r>
              <a:rPr lang="en-US" i="1" dirty="0"/>
              <a:t> said, he shouted </a:t>
            </a:r>
            <a:r>
              <a:rPr lang="en-US" i="1" dirty="0" smtClean="0"/>
              <a:t>‘no’ </a:t>
            </a:r>
            <a:r>
              <a:rPr lang="en-US" i="1" dirty="0"/>
              <a:t>and, taking her hand, began to pray.</a:t>
            </a:r>
          </a:p>
        </p:txBody>
      </p:sp>
      <p:pic>
        <p:nvPicPr>
          <p:cNvPr id="2050" name="Picture 2"/>
          <p:cNvPicPr>
            <a:picLocks noChangeAspect="1" noChangeArrowheads="1"/>
          </p:cNvPicPr>
          <p:nvPr/>
        </p:nvPicPr>
        <p:blipFill>
          <a:blip r:embed="rId3"/>
          <a:srcRect/>
          <a:stretch>
            <a:fillRect/>
          </a:stretch>
        </p:blipFill>
        <p:spPr bwMode="auto">
          <a:xfrm>
            <a:off x="6543675" y="40341"/>
            <a:ext cx="2600325" cy="1762125"/>
          </a:xfrm>
          <a:prstGeom prst="rect">
            <a:avLst/>
          </a:prstGeom>
          <a:noFill/>
          <a:ln w="9525">
            <a:noFill/>
            <a:miter lim="800000"/>
            <a:headEnd/>
            <a:tailEnd/>
          </a:ln>
        </p:spPr>
      </p:pic>
    </p:spTree>
    <p:extLst>
      <p:ext uri="{BB962C8B-B14F-4D97-AF65-F5344CB8AC3E}">
        <p14:creationId xmlns:p14="http://schemas.microsoft.com/office/powerpoint/2010/main" val="2286651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to discuss</a:t>
            </a:r>
            <a:endParaRPr lang="en-US" dirty="0"/>
          </a:p>
        </p:txBody>
      </p:sp>
      <p:sp>
        <p:nvSpPr>
          <p:cNvPr id="3" name="Content Placeholder 2"/>
          <p:cNvSpPr>
            <a:spLocks noGrp="1"/>
          </p:cNvSpPr>
          <p:nvPr>
            <p:ph idx="1"/>
          </p:nvPr>
        </p:nvSpPr>
        <p:spPr/>
        <p:txBody>
          <a:bodyPr/>
          <a:lstStyle/>
          <a:p>
            <a:r>
              <a:rPr lang="en-US" dirty="0" smtClean="0"/>
              <a:t>What’s the time of the situation?</a:t>
            </a:r>
          </a:p>
          <a:p>
            <a:r>
              <a:rPr lang="en-US" dirty="0" smtClean="0"/>
              <a:t>Is the speaker the same as character?</a:t>
            </a:r>
          </a:p>
          <a:p>
            <a:r>
              <a:rPr lang="en-US" dirty="0" smtClean="0"/>
              <a:t>Are events portrayed as concurrent (happening at the same time as moment of speech) or removed?</a:t>
            </a:r>
          </a:p>
          <a:p>
            <a:r>
              <a:rPr lang="en-US" dirty="0" smtClean="0"/>
              <a:t>What language tools should we use to convey this?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0341"/>
            <a:ext cx="6644985" cy="1411941"/>
          </a:xfrm>
        </p:spPr>
        <p:txBody>
          <a:bodyPr/>
          <a:lstStyle/>
          <a:p>
            <a:r>
              <a:rPr lang="en-US" dirty="0" smtClean="0"/>
              <a:t>References to time</a:t>
            </a:r>
            <a:endParaRPr lang="en-US" dirty="0"/>
          </a:p>
        </p:txBody>
      </p:sp>
      <p:sp>
        <p:nvSpPr>
          <p:cNvPr id="3" name="Content Placeholder 2"/>
          <p:cNvSpPr>
            <a:spLocks noGrp="1"/>
          </p:cNvSpPr>
          <p:nvPr>
            <p:ph idx="1"/>
          </p:nvPr>
        </p:nvSpPr>
        <p:spPr>
          <a:xfrm>
            <a:off x="568036" y="1452282"/>
            <a:ext cx="7794913" cy="5073209"/>
          </a:xfrm>
        </p:spPr>
        <p:txBody>
          <a:bodyPr>
            <a:normAutofit fontScale="77500" lnSpcReduction="20000"/>
          </a:bodyPr>
          <a:lstStyle/>
          <a:p>
            <a:pPr>
              <a:buNone/>
            </a:pPr>
            <a:r>
              <a:rPr lang="en-US" dirty="0"/>
              <a:t>Let's Make A Deal: SELLERS may be able to reduce the broker's commission. Here are some strategies: </a:t>
            </a:r>
            <a:endParaRPr lang="en-US" dirty="0" smtClean="0"/>
          </a:p>
          <a:p>
            <a:pPr>
              <a:buNone/>
            </a:pPr>
            <a:r>
              <a:rPr lang="en-US" dirty="0" smtClean="0"/>
              <a:t># </a:t>
            </a:r>
            <a:r>
              <a:rPr lang="en-US" dirty="0"/>
              <a:t>Interview several agents before signing a listing agreement, and </a:t>
            </a:r>
            <a:r>
              <a:rPr lang="en-US" dirty="0">
                <a:solidFill>
                  <a:srgbClr val="FF0000"/>
                </a:solidFill>
              </a:rPr>
              <a:t>ask </a:t>
            </a:r>
            <a:r>
              <a:rPr lang="en-US" b="1" u="sng" dirty="0">
                <a:solidFill>
                  <a:srgbClr val="FF0000"/>
                </a:solidFill>
              </a:rPr>
              <a:t>if</a:t>
            </a:r>
            <a:r>
              <a:rPr lang="en-US" dirty="0">
                <a:solidFill>
                  <a:srgbClr val="FF0000"/>
                </a:solidFill>
              </a:rPr>
              <a:t> they </a:t>
            </a:r>
            <a:r>
              <a:rPr lang="en-US" dirty="0" smtClean="0">
                <a:solidFill>
                  <a:srgbClr val="FF0000"/>
                </a:solidFill>
              </a:rPr>
              <a:t>had accepted </a:t>
            </a:r>
            <a:r>
              <a:rPr lang="en-US" dirty="0">
                <a:solidFill>
                  <a:srgbClr val="FF0000"/>
                </a:solidFill>
              </a:rPr>
              <a:t>less than 6 percent. </a:t>
            </a:r>
            <a:endParaRPr lang="en-US" dirty="0" smtClean="0">
              <a:solidFill>
                <a:srgbClr val="FF0000"/>
              </a:solidFill>
            </a:endParaRPr>
          </a:p>
          <a:p>
            <a:pPr>
              <a:buNone/>
            </a:pPr>
            <a:r>
              <a:rPr lang="en-US" dirty="0" smtClean="0">
                <a:solidFill>
                  <a:srgbClr val="FF0000"/>
                </a:solidFill>
              </a:rPr>
              <a:t># </a:t>
            </a:r>
            <a:r>
              <a:rPr lang="en-US" b="1" u="sng" dirty="0">
                <a:solidFill>
                  <a:srgbClr val="FF0000"/>
                </a:solidFill>
              </a:rPr>
              <a:t>If</a:t>
            </a:r>
            <a:r>
              <a:rPr lang="en-US" dirty="0">
                <a:solidFill>
                  <a:srgbClr val="FF0000"/>
                </a:solidFill>
              </a:rPr>
              <a:t> the buyer </a:t>
            </a:r>
            <a:r>
              <a:rPr lang="en-US" dirty="0" smtClean="0">
                <a:solidFill>
                  <a:srgbClr val="FF0000"/>
                </a:solidFill>
              </a:rPr>
              <a:t>had not had an </a:t>
            </a:r>
            <a:r>
              <a:rPr lang="en-US" dirty="0">
                <a:solidFill>
                  <a:srgbClr val="FF0000"/>
                </a:solidFill>
              </a:rPr>
              <a:t>agent, negotiate a reduced commission </a:t>
            </a:r>
            <a:r>
              <a:rPr lang="en-US" dirty="0"/>
              <a:t>-- for instance 5 percent. </a:t>
            </a:r>
            <a:endParaRPr lang="en-US" dirty="0" smtClean="0"/>
          </a:p>
          <a:p>
            <a:pPr>
              <a:buNone/>
            </a:pPr>
            <a:r>
              <a:rPr lang="en-US" dirty="0" smtClean="0"/>
              <a:t># </a:t>
            </a:r>
            <a:r>
              <a:rPr lang="en-US" dirty="0"/>
              <a:t>Engage the same agent to sell your current home and to buy your next one. </a:t>
            </a:r>
            <a:endParaRPr lang="en-US" dirty="0" smtClean="0"/>
          </a:p>
          <a:p>
            <a:pPr>
              <a:buNone/>
            </a:pPr>
            <a:r>
              <a:rPr lang="en-US" dirty="0" smtClean="0"/>
              <a:t># </a:t>
            </a:r>
            <a:r>
              <a:rPr lang="en-US" dirty="0"/>
              <a:t>Choose an agency that offers fewer services and do some -- or most -- of the work yourself. </a:t>
            </a:r>
            <a:endParaRPr lang="en-US" dirty="0" smtClean="0"/>
          </a:p>
          <a:p>
            <a:pPr>
              <a:buNone/>
            </a:pPr>
            <a:r>
              <a:rPr lang="en-US" dirty="0" smtClean="0"/>
              <a:t># </a:t>
            </a:r>
            <a:r>
              <a:rPr lang="en-US" dirty="0"/>
              <a:t>Use an independent agent who does not have to split commissions with a large company.</a:t>
            </a:r>
          </a:p>
        </p:txBody>
      </p:sp>
      <p:pic>
        <p:nvPicPr>
          <p:cNvPr id="4098" name="Picture 2"/>
          <p:cNvPicPr>
            <a:picLocks noChangeAspect="1" noChangeArrowheads="1"/>
          </p:cNvPicPr>
          <p:nvPr/>
        </p:nvPicPr>
        <p:blipFill>
          <a:blip r:embed="rId3"/>
          <a:srcRect/>
          <a:stretch>
            <a:fillRect/>
          </a:stretch>
        </p:blipFill>
        <p:spPr bwMode="auto">
          <a:xfrm>
            <a:off x="7592290" y="40341"/>
            <a:ext cx="1476121" cy="1411941"/>
          </a:xfrm>
          <a:prstGeom prst="rect">
            <a:avLst/>
          </a:prstGeom>
          <a:noFill/>
          <a:ln w="9525">
            <a:noFill/>
            <a:miter lim="800000"/>
            <a:headEnd/>
            <a:tailEnd/>
          </a:ln>
        </p:spPr>
      </p:pic>
    </p:spTree>
    <p:extLst>
      <p:ext uri="{BB962C8B-B14F-4D97-AF65-F5344CB8AC3E}">
        <p14:creationId xmlns:p14="http://schemas.microsoft.com/office/powerpoint/2010/main" val="39129656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Follow-up</a:t>
            </a:r>
            <a:endParaRPr lang="en-US" dirty="0"/>
          </a:p>
        </p:txBody>
      </p:sp>
      <p:sp>
        <p:nvSpPr>
          <p:cNvPr id="3" name="Content Placeholder 2"/>
          <p:cNvSpPr>
            <a:spLocks noGrp="1"/>
          </p:cNvSpPr>
          <p:nvPr>
            <p:ph idx="1"/>
          </p:nvPr>
        </p:nvSpPr>
        <p:spPr/>
        <p:txBody>
          <a:bodyPr/>
          <a:lstStyle/>
          <a:p>
            <a:r>
              <a:rPr lang="en-US" dirty="0" smtClean="0"/>
              <a:t>How does this sentence fit into the discourse context?</a:t>
            </a:r>
          </a:p>
          <a:p>
            <a:r>
              <a:rPr lang="en-US" dirty="0" smtClean="0"/>
              <a:t>What is the perspective of the speaker/narrator?</a:t>
            </a:r>
          </a:p>
          <a:p>
            <a:r>
              <a:rPr lang="en-US" dirty="0" smtClean="0"/>
              <a:t>Would you change the sentences in red and if so, how?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7092" y="40341"/>
            <a:ext cx="8866908" cy="1411941"/>
          </a:xfrm>
        </p:spPr>
        <p:txBody>
          <a:bodyPr/>
          <a:lstStyle/>
          <a:p>
            <a:r>
              <a:rPr lang="en-US" dirty="0" smtClean="0"/>
              <a:t>Bottom line: cues to look for</a:t>
            </a:r>
            <a:endParaRPr lang="en-US" dirty="0"/>
          </a:p>
        </p:txBody>
      </p:sp>
      <p:sp>
        <p:nvSpPr>
          <p:cNvPr id="3" name="Content Placeholder 2"/>
          <p:cNvSpPr>
            <a:spLocks noGrp="1"/>
          </p:cNvSpPr>
          <p:nvPr>
            <p:ph idx="1"/>
          </p:nvPr>
        </p:nvSpPr>
        <p:spPr/>
        <p:txBody>
          <a:bodyPr>
            <a:normAutofit lnSpcReduction="10000"/>
          </a:bodyPr>
          <a:lstStyle/>
          <a:p>
            <a:r>
              <a:rPr lang="en-US" dirty="0" smtClean="0"/>
              <a:t>Tenses in surrounding sentences</a:t>
            </a:r>
          </a:p>
          <a:p>
            <a:r>
              <a:rPr lang="en-US" dirty="0" smtClean="0"/>
              <a:t>Perspective of speaker who is narrating: is it the same as character? Is s/he still within the zone of control or already outside it?</a:t>
            </a:r>
          </a:p>
          <a:p>
            <a:r>
              <a:rPr lang="en-US" dirty="0" smtClean="0"/>
              <a:t>Time markers such as adverbs, adjectives, etc. providing an idea of what time is referenced</a:t>
            </a:r>
          </a:p>
          <a:p>
            <a:r>
              <a:rPr lang="en-US" dirty="0" smtClean="0"/>
              <a:t>Appropriateness of forms for discourse context</a:t>
            </a:r>
            <a:endParaRPr lang="en-US" dirty="0"/>
          </a:p>
        </p:txBody>
      </p:sp>
    </p:spTree>
    <p:extLst>
      <p:ext uri="{BB962C8B-B14F-4D97-AF65-F5344CB8AC3E}">
        <p14:creationId xmlns:p14="http://schemas.microsoft.com/office/powerpoint/2010/main" val="11437176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Tasks </a:t>
            </a:r>
            <a:endParaRPr lang="en-US" dirty="0"/>
          </a:p>
        </p:txBody>
      </p:sp>
      <p:sp>
        <p:nvSpPr>
          <p:cNvPr id="3" name="Content Placeholder 2"/>
          <p:cNvSpPr>
            <a:spLocks noGrp="1"/>
          </p:cNvSpPr>
          <p:nvPr>
            <p:ph idx="1"/>
          </p:nvPr>
        </p:nvSpPr>
        <p:spPr/>
        <p:txBody>
          <a:bodyPr/>
          <a:lstStyle/>
          <a:p>
            <a:r>
              <a:rPr lang="en-US" dirty="0" smtClean="0"/>
              <a:t>Text repair task</a:t>
            </a:r>
          </a:p>
          <a:p>
            <a:r>
              <a:rPr lang="en-US" smtClean="0"/>
              <a:t>Seating </a:t>
            </a:r>
            <a:r>
              <a:rPr lang="en-US" dirty="0" smtClean="0"/>
              <a:t>chart task</a:t>
            </a:r>
            <a:endParaRPr lang="en-US" dirty="0"/>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Infusion">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Infusion">
      <a:majorFont>
        <a:latin typeface="Mistral"/>
        <a:ea typeface=""/>
        <a:cs typeface=""/>
        <a:font script="Jpan" typeface="ＤＦＰ行書体"/>
        <a:font script="Hans" typeface="宋体"/>
        <a:font script="Hant" typeface="新細明體"/>
      </a:majorFont>
      <a:minorFont>
        <a:latin typeface="Candara"/>
        <a:ea typeface=""/>
        <a:cs typeface=""/>
        <a:font script="Jpan" typeface="メイリオ"/>
        <a:font script="Hans" typeface="宋体"/>
        <a:font script="Hant" typeface="新細明體"/>
      </a:minorFont>
    </a:fontScheme>
    <a:fmtScheme name="Infusion">
      <a:fillStyleLst>
        <a:solidFill>
          <a:schemeClr val="phClr"/>
        </a:solidFill>
        <a:blipFill rotWithShape="1">
          <a:blip xmlns:r="http://schemas.openxmlformats.org/officeDocument/2006/relationships" r:embed="rId1">
            <a:duotone>
              <a:schemeClr val="phClr">
                <a:shade val="70000"/>
                <a:satMod val="120000"/>
              </a:schemeClr>
              <a:schemeClr val="phClr">
                <a:tint val="70000"/>
                <a:satMod val="300000"/>
                <a:lumMod val="125000"/>
              </a:schemeClr>
            </a:duotone>
          </a:blip>
          <a:tile tx="0" ty="0" sx="50000" sy="50000" flip="none" algn="tl"/>
        </a:blipFill>
        <a:blipFill rotWithShape="1">
          <a:blip xmlns:r="http://schemas.openxmlformats.org/officeDocument/2006/relationships" r:embed="rId2">
            <a:duotone>
              <a:schemeClr val="phClr">
                <a:shade val="70000"/>
                <a:satMod val="120000"/>
              </a:schemeClr>
              <a:schemeClr val="phClr">
                <a:tint val="70000"/>
                <a:satMod val="135000"/>
              </a:schemeClr>
            </a:duotone>
          </a:blip>
          <a:tile tx="0" ty="0" sx="40000" sy="40000" flip="none" algn="tl"/>
        </a:blipFill>
      </a:fillStyleLst>
      <a:lnStyleLst>
        <a:ln w="38100" cap="flat" cmpd="sng" algn="ctr">
          <a:solidFill>
            <a:schemeClr val="phClr">
              <a:alpha val="70000"/>
              <a:satMod val="105000"/>
            </a:schemeClr>
          </a:solidFill>
          <a:prstDash val="solid"/>
          <a:miter/>
        </a:ln>
        <a:ln w="50800" cap="flat" cmpd="sng" algn="ctr">
          <a:solidFill>
            <a:schemeClr val="phClr">
              <a:alpha val="50000"/>
            </a:schemeClr>
          </a:solidFill>
          <a:prstDash val="solid"/>
          <a:miter/>
        </a:ln>
        <a:ln w="88900" cap="flat" cmpd="sng" algn="ctr">
          <a:solidFill>
            <a:schemeClr val="phClr">
              <a:alpha val="40000"/>
            </a:schemeClr>
          </a:solidFill>
          <a:prstDash val="solid"/>
          <a:miter/>
        </a:ln>
      </a:lnStyleLst>
      <a:effectStyleLst>
        <a:effectStyle>
          <a:effectLst/>
        </a:effectStyle>
        <a:effectStyle>
          <a:effectLst>
            <a:outerShdw blurRad="38100" dist="25400" dir="5400000" rotWithShape="0">
              <a:srgbClr val="000000">
                <a:alpha val="50000"/>
              </a:srgbClr>
            </a:outerShdw>
          </a:effectLst>
        </a:effectStyle>
        <a:effectStyle>
          <a:effectLst>
            <a:innerShdw blurRad="190500" dir="13500000">
              <a:srgbClr val="000000">
                <a:alpha val="50000"/>
              </a:srgbClr>
            </a:innerShdw>
            <a:outerShdw blurRad="38100" dist="25400" dir="5400000" rotWithShape="0">
              <a:srgbClr val="000000">
                <a:alpha val="50000"/>
              </a:srgbClr>
            </a:outerShdw>
          </a:effectLst>
        </a:effectStyle>
      </a:effectStyleLst>
      <a:bgFillStyleLst>
        <a:blipFill rotWithShape="1">
          <a:blip xmlns:r="http://schemas.openxmlformats.org/officeDocument/2006/relationships" r:embed="rId3">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4">
            <a:duotone>
              <a:schemeClr val="phClr">
                <a:shade val="70000"/>
                <a:satMod val="500000"/>
                <a:lumMod val="50000"/>
              </a:schemeClr>
              <a:schemeClr val="phClr">
                <a:satMod val="800000"/>
                <a:lumMod val="250000"/>
              </a:schemeClr>
            </a:duotone>
          </a:blip>
          <a:stretch/>
        </a:blipFill>
        <a:blipFill rotWithShape="1">
          <a:blip xmlns:r="http://schemas.openxmlformats.org/officeDocument/2006/relationships" r:embed="rId5">
            <a:duotone>
              <a:schemeClr val="phClr">
                <a:shade val="70000"/>
                <a:satMod val="500000"/>
                <a:lumMod val="50000"/>
              </a:schemeClr>
              <a:schemeClr val="phClr">
                <a:satMod val="800000"/>
                <a:lumMod val="25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Infusion.thmx</Template>
  <TotalTime>530</TotalTime>
  <Words>1575</Words>
  <Application>Microsoft Macintosh PowerPoint</Application>
  <PresentationFormat>On-screen Show (4:3)</PresentationFormat>
  <Paragraphs>127</Paragraphs>
  <Slides>28</Slides>
  <Notes>27</Notes>
  <HiddenSlides>1</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Infusion</vt:lpstr>
      <vt:lpstr>The role of context and perspective in conditional sentences</vt:lpstr>
      <vt:lpstr>Let’s think what is happening in this story excerpt:</vt:lpstr>
      <vt:lpstr>Carrie Bradshaw said:</vt:lpstr>
      <vt:lpstr>What does the speaker see looking from here?</vt:lpstr>
      <vt:lpstr>What about from here?</vt:lpstr>
      <vt:lpstr>What are possible differences?</vt:lpstr>
      <vt:lpstr>Perspective </vt:lpstr>
      <vt:lpstr>Perspective through language</vt:lpstr>
      <vt:lpstr>In conditional sentences</vt:lpstr>
      <vt:lpstr>PowerPoint Presentation</vt:lpstr>
      <vt:lpstr>PowerPoint Presentation</vt:lpstr>
      <vt:lpstr>What’s happening here?</vt:lpstr>
      <vt:lpstr>Two parts </vt:lpstr>
      <vt:lpstr>Strategies for you to keep in mind</vt:lpstr>
      <vt:lpstr>Contrast between if and when</vt:lpstr>
      <vt:lpstr>Type of prediction</vt:lpstr>
      <vt:lpstr>Type of prediction</vt:lpstr>
      <vt:lpstr>Tenses </vt:lpstr>
      <vt:lpstr>Questions to discuss</vt:lpstr>
      <vt:lpstr>Role of adjacent tenses</vt:lpstr>
      <vt:lpstr>‘If’ and other sentences</vt:lpstr>
      <vt:lpstr>Role of adjacent tenses</vt:lpstr>
      <vt:lpstr>Proposal: yes or no?</vt:lpstr>
      <vt:lpstr>Questions to discuss</vt:lpstr>
      <vt:lpstr>References to time</vt:lpstr>
      <vt:lpstr>Follow-up</vt:lpstr>
      <vt:lpstr>Bottom line: cues to look for</vt:lpstr>
      <vt:lpstr>Tasks </vt:lpstr>
    </vt:vector>
  </TitlesOfParts>
  <Company>Georgetown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context in conditional sentences</dc:title>
  <dc:creator>Natalia Jacobsen</dc:creator>
  <cp:lastModifiedBy>Natalia Jacobsen</cp:lastModifiedBy>
  <cp:revision>29</cp:revision>
  <dcterms:created xsi:type="dcterms:W3CDTF">2011-10-26T04:08:09Z</dcterms:created>
  <dcterms:modified xsi:type="dcterms:W3CDTF">2011-11-26T03:48:58Z</dcterms:modified>
</cp:coreProperties>
</file>