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8" r:id="rId3"/>
    <p:sldId id="270" r:id="rId4"/>
    <p:sldId id="269" r:id="rId5"/>
    <p:sldId id="271" r:id="rId6"/>
    <p:sldId id="267" r:id="rId7"/>
    <p:sldId id="274" r:id="rId8"/>
    <p:sldId id="264" r:id="rId9"/>
    <p:sldId id="273" r:id="rId10"/>
    <p:sldId id="272" r:id="rId11"/>
    <p:sldId id="265" r:id="rId12"/>
    <p:sldId id="287" r:id="rId13"/>
    <p:sldId id="279" r:id="rId14"/>
    <p:sldId id="276" r:id="rId15"/>
    <p:sldId id="281" r:id="rId16"/>
    <p:sldId id="282" r:id="rId17"/>
    <p:sldId id="280" r:id="rId18"/>
    <p:sldId id="277" r:id="rId19"/>
    <p:sldId id="284" r:id="rId20"/>
    <p:sldId id="259" r:id="rId21"/>
    <p:sldId id="285" r:id="rId22"/>
    <p:sldId id="278" r:id="rId23"/>
    <p:sldId id="260" r:id="rId24"/>
    <p:sldId id="261" r:id="rId25"/>
    <p:sldId id="283" r:id="rId26"/>
    <p:sldId id="286" r:id="rId27"/>
    <p:sldId id="258" r:id="rId28"/>
    <p:sldId id="275" r:id="rId29"/>
    <p:sldId id="263" r:id="rId30"/>
    <p:sldId id="288" r:id="rId31"/>
    <p:sldId id="28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8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1066801" y="1603786"/>
            <a:ext cx="3474720" cy="3474720"/>
          </a:xfrm>
          <a:prstGeom prst="round2SameRect">
            <a:avLst>
              <a:gd name="adj1" fmla="val 3122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25"/>
          <p:cNvGrpSpPr>
            <a:grpSpLocks noChangeAspect="1"/>
          </p:cNvGrpSpPr>
          <p:nvPr/>
        </p:nvGrpSpPr>
        <p:grpSpPr>
          <a:xfrm>
            <a:off x="2071048" y="2502945"/>
            <a:ext cx="1466879" cy="1676400"/>
            <a:chOff x="1230573" y="1890215"/>
            <a:chExt cx="1444388" cy="1650696"/>
          </a:xfrm>
        </p:grpSpPr>
        <p:sp>
          <p:nvSpPr>
            <p:cNvPr id="9" name="Oval 8"/>
            <p:cNvSpPr/>
            <p:nvPr/>
          </p:nvSpPr>
          <p:spPr>
            <a:xfrm>
              <a:off x="1230573" y="1890215"/>
              <a:ext cx="1444388" cy="937146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1935709" y="2845831"/>
              <a:ext cx="603504" cy="402336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1901589" y="3275735"/>
              <a:ext cx="392373" cy="265176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Oval 11"/>
            <p:cNvSpPr/>
            <p:nvPr/>
          </p:nvSpPr>
          <p:spPr>
            <a:xfrm>
              <a:off x="1633181" y="2395181"/>
              <a:ext cx="621792" cy="402336"/>
            </a:xfrm>
            <a:prstGeom prst="ellipse">
              <a:avLst/>
            </a:prstGeom>
            <a:solidFill>
              <a:srgbClr val="FFFFFF">
                <a:alpha val="3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ound Same Side Corner Rectangle 12"/>
          <p:cNvSpPr/>
          <p:nvPr/>
        </p:nvSpPr>
        <p:spPr>
          <a:xfrm rot="5400000" flipH="1">
            <a:off x="4572000" y="1603786"/>
            <a:ext cx="3474720" cy="3474720"/>
          </a:xfrm>
          <a:prstGeom prst="round2SameRect">
            <a:avLst>
              <a:gd name="adj1" fmla="val 3122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1248" y="1680881"/>
            <a:ext cx="3273552" cy="1640541"/>
          </a:xfrm>
        </p:spPr>
        <p:txBody>
          <a:bodyPr vert="horz" lIns="91440" tIns="0" rIns="91440" bIns="0" rtlCol="0" anchor="b" anchorCtr="0">
            <a:noAutofit/>
          </a:bodyPr>
          <a:lstStyle>
            <a:lvl1pPr algn="ct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1248" y="3384176"/>
            <a:ext cx="3273552" cy="530352"/>
          </a:xfrm>
        </p:spPr>
        <p:txBody>
          <a:bodyPr vert="horz" lIns="91440" tIns="0" rIns="91440" bIns="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1066801" y="1603786"/>
            <a:ext cx="3474720" cy="3474720"/>
          </a:xfrm>
          <a:prstGeom prst="round2SameRect">
            <a:avLst>
              <a:gd name="adj1" fmla="val 3122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 rot="5400000">
            <a:off x="4585448" y="1603786"/>
            <a:ext cx="3474720" cy="3474720"/>
          </a:xfrm>
          <a:prstGeom prst="round2SameRect">
            <a:avLst>
              <a:gd name="adj1" fmla="val 3096"/>
              <a:gd name="adj2" fmla="val 0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  <a:ln>
            <a:noFill/>
          </a:ln>
        </p:spPr>
        <p:txBody>
          <a:bodyPr vert="vert270"/>
          <a:lstStyle>
            <a:lvl1pPr marL="0" indent="0"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25"/>
          <p:cNvGrpSpPr>
            <a:grpSpLocks noChangeAspect="1"/>
          </p:cNvGrpSpPr>
          <p:nvPr/>
        </p:nvGrpSpPr>
        <p:grpSpPr>
          <a:xfrm>
            <a:off x="2071048" y="1842448"/>
            <a:ext cx="1466879" cy="1676400"/>
            <a:chOff x="1230573" y="1890215"/>
            <a:chExt cx="1444388" cy="1650696"/>
          </a:xfrm>
        </p:grpSpPr>
        <p:sp>
          <p:nvSpPr>
            <p:cNvPr id="27" name="Oval 26"/>
            <p:cNvSpPr/>
            <p:nvPr/>
          </p:nvSpPr>
          <p:spPr>
            <a:xfrm>
              <a:off x="1230573" y="1890215"/>
              <a:ext cx="1444388" cy="937146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Oval 27"/>
            <p:cNvSpPr/>
            <p:nvPr/>
          </p:nvSpPr>
          <p:spPr>
            <a:xfrm>
              <a:off x="1935709" y="2845831"/>
              <a:ext cx="603504" cy="402336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Oval 28"/>
            <p:cNvSpPr/>
            <p:nvPr/>
          </p:nvSpPr>
          <p:spPr>
            <a:xfrm>
              <a:off x="1901589" y="3275735"/>
              <a:ext cx="392373" cy="265176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Oval 29"/>
            <p:cNvSpPr/>
            <p:nvPr/>
          </p:nvSpPr>
          <p:spPr>
            <a:xfrm>
              <a:off x="1633181" y="2395181"/>
              <a:ext cx="621792" cy="402336"/>
            </a:xfrm>
            <a:prstGeom prst="ellipse">
              <a:avLst/>
            </a:prstGeom>
            <a:solidFill>
              <a:srgbClr val="FFFFFF">
                <a:alpha val="3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6447" y="3114115"/>
            <a:ext cx="3276600" cy="1162050"/>
          </a:xfrm>
        </p:spPr>
        <p:txBody>
          <a:bodyPr tIns="0" bIns="0" anchor="b" anchorCtr="0">
            <a:noAutofit/>
          </a:bodyPr>
          <a:lstStyle>
            <a:lvl1pPr algn="ctr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6447" y="4343400"/>
            <a:ext cx="3276600" cy="533400"/>
          </a:xfrm>
        </p:spPr>
        <p:txBody>
          <a:bodyPr tIns="0" bIns="0">
            <a:normAutofit/>
          </a:bodyPr>
          <a:lstStyle>
            <a:lvl1pPr marL="0" indent="0" algn="ctr">
              <a:spcBef>
                <a:spcPct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6"/>
          <p:cNvGrpSpPr/>
          <p:nvPr/>
        </p:nvGrpSpPr>
        <p:grpSpPr>
          <a:xfrm>
            <a:off x="222912" y="1254456"/>
            <a:ext cx="7892388" cy="3918778"/>
            <a:chOff x="222912" y="1254456"/>
            <a:chExt cx="7892388" cy="3918778"/>
          </a:xfrm>
        </p:grpSpPr>
        <p:sp>
          <p:nvSpPr>
            <p:cNvPr id="7" name="Rounded Rectangle 6"/>
            <p:cNvSpPr/>
            <p:nvPr/>
          </p:nvSpPr>
          <p:spPr>
            <a:xfrm>
              <a:off x="1028700" y="1600200"/>
              <a:ext cx="7086600" cy="3474720"/>
            </a:xfrm>
            <a:prstGeom prst="roundRect">
              <a:avLst>
                <a:gd name="adj" fmla="val 312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222912" y="1254456"/>
              <a:ext cx="3429000" cy="3918778"/>
              <a:chOff x="1230573" y="1890215"/>
              <a:chExt cx="1444388" cy="1650696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182" y="2021541"/>
            <a:ext cx="4200618" cy="1362075"/>
          </a:xfrm>
        </p:spPr>
        <p:txBody>
          <a:bodyPr vert="horz" lIns="91440" tIns="0" rIns="9144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21424" y="3388659"/>
            <a:ext cx="4603376" cy="1083328"/>
          </a:xfrm>
        </p:spPr>
        <p:txBody>
          <a:bodyPr vert="horz" lIns="91440" tIns="0" rIns="91440" bIns="0" rtlCol="0">
            <a:normAutofit/>
          </a:bodyPr>
          <a:lstStyle>
            <a:lvl1pPr marL="0" indent="0" algn="r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3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15" name="Rounded Rectangle 14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9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70" y="224118"/>
            <a:ext cx="4800600" cy="886968"/>
          </a:xfrm>
        </p:spPr>
        <p:txBody>
          <a:bodyPr lIns="4572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2474" y="1600200"/>
            <a:ext cx="3703320" cy="4525963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7" y="1600200"/>
            <a:ext cx="3703320" cy="4525963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21040" y="363071"/>
            <a:ext cx="609600" cy="365125"/>
          </a:xfrm>
        </p:spPr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64" y="228600"/>
            <a:ext cx="4800600" cy="886968"/>
          </a:xfrm>
        </p:spPr>
        <p:txBody>
          <a:bodyPr vert="horz" lIns="4572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212" y="1548761"/>
            <a:ext cx="3657600" cy="274320"/>
          </a:xfrm>
          <a:prstGeom prst="roundRect">
            <a:avLst>
              <a:gd name="adj" fmla="val 31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8352" y="2021456"/>
            <a:ext cx="3703320" cy="4106294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1533" y="1548761"/>
            <a:ext cx="3657600" cy="274320"/>
          </a:xfrm>
          <a:prstGeom prst="roundRect">
            <a:avLst>
              <a:gd name="adj" fmla="val 3405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8673" y="2019869"/>
            <a:ext cx="3703320" cy="4106294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21729" y="365760"/>
            <a:ext cx="609600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15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17" name="Rounded Rectangle 16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64" y="228600"/>
            <a:ext cx="4800600" cy="886968"/>
          </a:xfrm>
        </p:spPr>
        <p:txBody>
          <a:bodyPr vert="horz" lIns="4572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21040" y="365760"/>
            <a:ext cx="609600" cy="365125"/>
          </a:xfrm>
        </p:spPr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8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10" name="Rounded Rectangle 9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7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21040" y="365760"/>
            <a:ext cx="609600" cy="365125"/>
          </a:xfrm>
        </p:spPr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7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9" name="Rounded Rectangle 8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6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9" y="304800"/>
            <a:ext cx="4948269" cy="719424"/>
          </a:xfrm>
        </p:spPr>
        <p:txBody>
          <a:bodyPr anchor="b"/>
          <a:lstStyle>
            <a:lvl1pPr algn="l">
              <a:defRPr sz="2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8113" y="2292824"/>
            <a:ext cx="4959126" cy="383333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0" y="1160463"/>
            <a:ext cx="4948269" cy="9540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429001" y="450850"/>
            <a:ext cx="4922184" cy="4611688"/>
          </a:xfrm>
          <a:prstGeom prst="roundRect">
            <a:avLst>
              <a:gd name="adj" fmla="val 3826"/>
            </a:avLst>
          </a:prstGeo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6758" y="5069541"/>
            <a:ext cx="4924425" cy="662519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6759" y="5732060"/>
            <a:ext cx="4924425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6" y="1609725"/>
            <a:ext cx="5343525" cy="2281238"/>
          </a:xfrm>
          <a:prstGeom prst="roundRect">
            <a:avLst>
              <a:gd name="adj" fmla="val 3826"/>
            </a:avLst>
          </a:prstGeo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3904812"/>
            <a:ext cx="5416313" cy="681892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4586704"/>
            <a:ext cx="5416313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6" y="443552"/>
            <a:ext cx="5343525" cy="2281238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5055855"/>
            <a:ext cx="5416313" cy="681892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5737747"/>
            <a:ext cx="5416313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 flipH="1" flipV="1">
            <a:off x="3021106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lIns="91440" tIns="45720" rIns="91440" bIns="45720"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5"/>
          </p:nvPr>
        </p:nvSpPr>
        <p:spPr>
          <a:xfrm flipV="1">
            <a:off x="5722015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lIns="91440" tIns="45720" rIns="91440" bIns="45720"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5055855"/>
            <a:ext cx="5416313" cy="681892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5737747"/>
            <a:ext cx="5416313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 flipH="1" flipV="1">
            <a:off x="3021106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5"/>
          </p:nvPr>
        </p:nvSpPr>
        <p:spPr>
          <a:xfrm flipV="1">
            <a:off x="5723362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6"/>
          </p:nvPr>
        </p:nvSpPr>
        <p:spPr>
          <a:xfrm flipH="1">
            <a:off x="3021106" y="437202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5723362" y="437202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, 2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0505" y="1112198"/>
            <a:ext cx="2524126" cy="1998756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7" y="443551"/>
            <a:ext cx="2743200" cy="2968389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/>
          </p:nvPr>
        </p:nvSpPr>
        <p:spPr>
          <a:xfrm flipV="1">
            <a:off x="3021107" y="3442648"/>
            <a:ext cx="2743200" cy="2968389"/>
          </a:xfrm>
          <a:prstGeom prst="round2SameRect">
            <a:avLst>
              <a:gd name="adj1" fmla="val 5300"/>
              <a:gd name="adj2" fmla="val 0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5"/>
          </p:nvPr>
        </p:nvSpPr>
        <p:spPr>
          <a:xfrm>
            <a:off x="5840505" y="4108759"/>
            <a:ext cx="2524126" cy="1998756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6"/>
          </p:nvPr>
        </p:nvSpPr>
        <p:spPr>
          <a:xfrm>
            <a:off x="5840505" y="3442648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40505" y="443551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, 3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0505" y="1112198"/>
            <a:ext cx="2524126" cy="989959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7" y="443551"/>
            <a:ext cx="2743200" cy="1956816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/>
          </p:nvPr>
        </p:nvSpPr>
        <p:spPr>
          <a:xfrm flipV="1">
            <a:off x="3021107" y="4462815"/>
            <a:ext cx="2743200" cy="1956816"/>
          </a:xfrm>
          <a:prstGeom prst="round2SameRect">
            <a:avLst>
              <a:gd name="adj1" fmla="val 5300"/>
              <a:gd name="adj2" fmla="val 0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40505" y="443551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3021107" y="2452048"/>
            <a:ext cx="2743200" cy="1956816"/>
          </a:xfrm>
          <a:prstGeom prst="rect">
            <a:avLst/>
          </a:prstGeom>
          <a:noFill/>
        </p:spPr>
        <p:txBody>
          <a:bodyPr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9"/>
          </p:nvPr>
        </p:nvSpPr>
        <p:spPr>
          <a:xfrm>
            <a:off x="5840505" y="3133941"/>
            <a:ext cx="2524126" cy="989959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40505" y="2452048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1"/>
          </p:nvPr>
        </p:nvSpPr>
        <p:spPr>
          <a:xfrm>
            <a:off x="5840505" y="5135813"/>
            <a:ext cx="2524126" cy="989959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2"/>
          </p:nvPr>
        </p:nvSpPr>
        <p:spPr>
          <a:xfrm>
            <a:off x="5840505" y="4462815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0206" y="685800"/>
            <a:ext cx="4924424" cy="8869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40206" y="2020888"/>
            <a:ext cx="4924425" cy="410686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24800" y="750580"/>
            <a:ext cx="914400" cy="538193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67100" y="749300"/>
            <a:ext cx="3924300" cy="53768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CE38E4D-051A-41E1-86A4-E56916468FD0}" type="datetimeFigureOut">
              <a:rPr lang="en-US" smtClean="0"/>
              <a:t>5/25/16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0" y="685800"/>
            <a:ext cx="4948238" cy="88696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0" y="2020888"/>
            <a:ext cx="4946602" cy="4105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52600" y="2877671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fld id="{886BB73A-582F-4420-9A14-CB10A2B2E5E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18"/>
          <p:cNvGrpSpPr/>
          <p:nvPr/>
        </p:nvGrpSpPr>
        <p:grpSpPr>
          <a:xfrm>
            <a:off x="842682" y="2971800"/>
            <a:ext cx="914400" cy="914400"/>
            <a:chOff x="842682" y="2971800"/>
            <a:chExt cx="914400" cy="914400"/>
          </a:xfrm>
        </p:grpSpPr>
        <p:sp>
          <p:nvSpPr>
            <p:cNvPr id="8" name="Rounded Rectangle 7"/>
            <p:cNvSpPr/>
            <p:nvPr userDrawn="1"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9" name="Group 10"/>
            <p:cNvGrpSpPr>
              <a:grpSpLocks noChangeAspect="1"/>
            </p:cNvGrpSpPr>
            <p:nvPr userDrawn="1"/>
          </p:nvGrpSpPr>
          <p:grpSpPr>
            <a:xfrm>
              <a:off x="948372" y="3034352"/>
              <a:ext cx="700732" cy="800822"/>
              <a:chOff x="1230573" y="1890215"/>
              <a:chExt cx="1444388" cy="1650696"/>
            </a:xfrm>
          </p:grpSpPr>
          <p:sp>
            <p:nvSpPr>
              <p:cNvPr id="12" name="Oval 11"/>
              <p:cNvSpPr/>
              <p:nvPr userDrawn="1"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 userDrawn="1"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5" name="Oval 14"/>
              <p:cNvSpPr/>
              <p:nvPr userDrawn="1"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2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2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2"/>
        </a:buClr>
        <a:buSzPct val="130000"/>
        <a:buFont typeface="Wingdings" pitchFamily="2" charset="2"/>
        <a:buChar char="§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130000"/>
        <a:buFont typeface="Wingdings" pitchFamily="2" charset="2"/>
        <a:buChar char="§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28800" indent="-227013" algn="l" defTabSz="914400" rtl="0" eaLnBrk="1" latinLnBrk="0" hangingPunct="1">
        <a:spcBef>
          <a:spcPct val="20000"/>
        </a:spcBef>
        <a:buClr>
          <a:schemeClr val="accent2"/>
        </a:buClr>
        <a:buSzPct val="130000"/>
        <a:buFont typeface="Wingdings" pitchFamily="2" charset="2"/>
        <a:buChar char="§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055813" indent="-227013" algn="l" defTabSz="914400" rtl="0" eaLnBrk="1" latinLnBrk="0" hangingPunct="1">
        <a:spcBef>
          <a:spcPct val="20000"/>
        </a:spcBef>
        <a:buClr>
          <a:schemeClr val="accent1"/>
        </a:buClr>
        <a:buSzPct val="130000"/>
        <a:buFont typeface="Wingdings" pitchFamily="2" charset="2"/>
        <a:buChar char="§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okcROjJ7F_I&amp;feature=related" TargetMode="Externa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1QEFrI-D_3c&amp;feature=related" TargetMode="External"/><Relationship Id="rId3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1248" y="1515781"/>
            <a:ext cx="3273552" cy="279549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If: expressing different scenarios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through language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1248" y="4476376"/>
            <a:ext cx="3273552" cy="530352"/>
          </a:xfrm>
        </p:spPr>
        <p:txBody>
          <a:bodyPr>
            <a:noAutofit/>
          </a:bodyPr>
          <a:lstStyle/>
          <a:p>
            <a:r>
              <a:rPr lang="en-US" sz="2000" dirty="0" smtClean="0"/>
              <a:t>Part 2: Role </a:t>
            </a:r>
            <a:r>
              <a:rPr lang="en-US" sz="2000" dirty="0"/>
              <a:t>of tenses in conditional constructions</a:t>
            </a:r>
          </a:p>
        </p:txBody>
      </p:sp>
    </p:spTree>
    <p:extLst>
      <p:ext uri="{BB962C8B-B14F-4D97-AF65-F5344CB8AC3E}">
        <p14:creationId xmlns:p14="http://schemas.microsoft.com/office/powerpoint/2010/main" val="3834123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024744" cy="1143000"/>
          </a:xfrm>
        </p:spPr>
        <p:txBody>
          <a:bodyPr/>
          <a:lstStyle/>
          <a:p>
            <a:pPr algn="ctr"/>
            <a:r>
              <a:rPr lang="en-US" sz="3200" dirty="0" smtClean="0"/>
              <a:t>Flowchart </a:t>
            </a:r>
            <a:endParaRPr lang="en-US" sz="3200" dirty="0"/>
          </a:p>
        </p:txBody>
      </p:sp>
      <p:sp>
        <p:nvSpPr>
          <p:cNvPr id="4" name="Alternate Process 3"/>
          <p:cNvSpPr/>
          <p:nvPr/>
        </p:nvSpPr>
        <p:spPr>
          <a:xfrm>
            <a:off x="1219200" y="4089400"/>
            <a:ext cx="3048000" cy="19812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Based on your understanding of context needs, which tense would work best for the if-clause?</a:t>
            </a:r>
            <a:endParaRPr lang="en-US" dirty="0"/>
          </a:p>
        </p:txBody>
      </p:sp>
      <p:sp>
        <p:nvSpPr>
          <p:cNvPr id="5" name="Alternate Process 4"/>
          <p:cNvSpPr/>
          <p:nvPr/>
        </p:nvSpPr>
        <p:spPr>
          <a:xfrm>
            <a:off x="5043544" y="4089400"/>
            <a:ext cx="3048000" cy="19812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Based on your understanding of context needs, which tense would work best for the main-clause?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438400" y="1913467"/>
            <a:ext cx="0" cy="2175933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366933" y="1913467"/>
            <a:ext cx="0" cy="2175933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802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7" y="685800"/>
            <a:ext cx="7733772" cy="886968"/>
          </a:xfrm>
        </p:spPr>
        <p:txBody>
          <a:bodyPr/>
          <a:lstStyle/>
          <a:p>
            <a:r>
              <a:rPr lang="en-US" dirty="0" smtClean="0"/>
              <a:t>Let</a:t>
            </a:r>
            <a:r>
              <a:rPr lang="fr-FR" dirty="0" smtClean="0"/>
              <a:t>’</a:t>
            </a:r>
            <a:r>
              <a:rPr lang="en-US" dirty="0" smtClean="0"/>
              <a:t>s think about how time organizes our lives: how can you characterize this picture?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533" y="1824583"/>
            <a:ext cx="5972705" cy="441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024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this video: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http://www.youtube.com/watch?v=okcROjJ7F_I&amp;feature=</a:t>
            </a:r>
            <a:r>
              <a:rPr lang="en-US" dirty="0" smtClean="0">
                <a:hlinkClick r:id="rId2"/>
              </a:rPr>
              <a:t>related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738" y="35687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366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71212" y="1115568"/>
            <a:ext cx="3657600" cy="70751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Past 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Remote</a:t>
            </a:r>
          </a:p>
          <a:p>
            <a:r>
              <a:rPr lang="en-US" dirty="0" smtClean="0"/>
              <a:t>Cannot be touched or accessed through other sense </a:t>
            </a:r>
            <a:r>
              <a:rPr lang="en-US" dirty="0" smtClean="0">
                <a:sym typeface="Wingdings"/>
              </a:rPr>
              <a:t> u</a:t>
            </a:r>
            <a:r>
              <a:rPr lang="en-US" dirty="0" smtClean="0"/>
              <a:t>nclear </a:t>
            </a:r>
            <a:r>
              <a:rPr lang="en-US" dirty="0"/>
              <a:t>or uncertain </a:t>
            </a:r>
            <a:endParaRPr lang="en-US" dirty="0" smtClean="0"/>
          </a:p>
          <a:p>
            <a:r>
              <a:rPr lang="en-US" dirty="0" smtClean="0"/>
              <a:t>Outcomes CANNOT be affected</a:t>
            </a:r>
          </a:p>
          <a:p>
            <a:r>
              <a:rPr lang="en-US" dirty="0" smtClean="0"/>
              <a:t>In other words, speaker has NO CONTROL over it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81533" y="1115568"/>
            <a:ext cx="3657600" cy="70751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Present 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Here and now</a:t>
            </a:r>
          </a:p>
          <a:p>
            <a:r>
              <a:rPr lang="en-US" dirty="0" smtClean="0"/>
              <a:t>Can be accessed through senses </a:t>
            </a:r>
            <a:r>
              <a:rPr lang="en-US" dirty="0" smtClean="0">
                <a:sym typeface="Wingdings"/>
              </a:rPr>
              <a:t> easily identifiable</a:t>
            </a:r>
            <a:endParaRPr lang="en-US" dirty="0" smtClean="0"/>
          </a:p>
          <a:p>
            <a:r>
              <a:rPr lang="en-US" dirty="0" smtClean="0"/>
              <a:t>Outcomes CAN be affected</a:t>
            </a:r>
          </a:p>
          <a:p>
            <a:r>
              <a:rPr lang="en-US" dirty="0" smtClean="0"/>
              <a:t>Speaker HAS CONTROL over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872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68775"/>
            <a:ext cx="5155203" cy="1376082"/>
          </a:xfrm>
        </p:spPr>
        <p:txBody>
          <a:bodyPr/>
          <a:lstStyle/>
          <a:p>
            <a:r>
              <a:rPr lang="en-US" sz="3200" dirty="0" smtClean="0"/>
              <a:t>What is the difference between these examples?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A: Phil is thinking about getting a Volvo</a:t>
            </a:r>
          </a:p>
          <a:p>
            <a:r>
              <a:rPr lang="en-US" sz="2400" dirty="0" smtClean="0"/>
              <a:t>B: Sarah has a Volvo.</a:t>
            </a:r>
          </a:p>
          <a:p>
            <a:r>
              <a:rPr lang="en-US" sz="2400" dirty="0" smtClean="0"/>
              <a:t>A: you have got to stop talking about Sarah as if you’re still together.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012" y="285337"/>
            <a:ext cx="2018787" cy="11555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938866"/>
            <a:ext cx="3956894" cy="263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11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difference between these examples?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A: Phil is thinking about getting a Volvo</a:t>
            </a:r>
          </a:p>
          <a:p>
            <a:r>
              <a:rPr lang="en-US" sz="2400" dirty="0"/>
              <a:t>B: Sarah had a Volvo.</a:t>
            </a:r>
          </a:p>
          <a:p>
            <a:r>
              <a:rPr lang="en-US" sz="2400" dirty="0"/>
              <a:t>A: Out of sight, out of mind!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12" y="417233"/>
            <a:ext cx="2018787" cy="115553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1867" y="4017433"/>
            <a:ext cx="2997200" cy="271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1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look at a few more examples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7733" y="1794934"/>
            <a:ext cx="5767869" cy="4331230"/>
          </a:xfrm>
        </p:spPr>
        <p:txBody>
          <a:bodyPr>
            <a:normAutofit lnSpcReduction="10000"/>
          </a:bodyPr>
          <a:lstStyle/>
          <a:p>
            <a:pPr lvl="0"/>
            <a:endParaRPr lang="en-US" dirty="0"/>
          </a:p>
          <a:p>
            <a:r>
              <a:rPr lang="en-US" sz="2400" dirty="0" smtClean="0"/>
              <a:t>I wish I </a:t>
            </a:r>
            <a:r>
              <a:rPr lang="en-US" sz="2400" b="1" dirty="0" smtClean="0"/>
              <a:t>knew</a:t>
            </a:r>
            <a:r>
              <a:rPr lang="en-US" sz="2400" dirty="0" smtClean="0"/>
              <a:t> what he’d say next.</a:t>
            </a:r>
          </a:p>
          <a:p>
            <a:r>
              <a:rPr lang="en-US" sz="2400" dirty="0" smtClean="0"/>
              <a:t>I wish the students </a:t>
            </a:r>
            <a:r>
              <a:rPr lang="en-US" sz="2400" b="1" dirty="0" smtClean="0"/>
              <a:t>liked</a:t>
            </a:r>
            <a:r>
              <a:rPr lang="en-US" sz="2400" dirty="0" smtClean="0"/>
              <a:t> phonetics.</a:t>
            </a:r>
          </a:p>
          <a:p>
            <a:r>
              <a:rPr lang="en-US" sz="2400" dirty="0" smtClean="0"/>
              <a:t>Supposed your house </a:t>
            </a:r>
            <a:r>
              <a:rPr lang="en-US" sz="2400" b="1" dirty="0" smtClean="0"/>
              <a:t>burned</a:t>
            </a:r>
            <a:r>
              <a:rPr lang="en-US" sz="2400" dirty="0" smtClean="0"/>
              <a:t> down. Do you have insurance?</a:t>
            </a:r>
          </a:p>
          <a:p>
            <a:r>
              <a:rPr lang="en-US" sz="2400" dirty="0" smtClean="0"/>
              <a:t>I </a:t>
            </a:r>
            <a:r>
              <a:rPr lang="en-US" sz="2400" b="1" dirty="0" smtClean="0"/>
              <a:t>was</a:t>
            </a:r>
            <a:r>
              <a:rPr lang="en-US" sz="2400" dirty="0" smtClean="0"/>
              <a:t> thinking about asking you to dinner.</a:t>
            </a:r>
          </a:p>
          <a:p>
            <a:r>
              <a:rPr lang="en-US" sz="2400" dirty="0" smtClean="0"/>
              <a:t>My first husband </a:t>
            </a:r>
            <a:r>
              <a:rPr lang="en-US" sz="2400" b="1" dirty="0" smtClean="0"/>
              <a:t>was</a:t>
            </a:r>
            <a:r>
              <a:rPr lang="en-US" sz="2400" dirty="0" smtClean="0"/>
              <a:t> Italian (he is still alive).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33" y="139700"/>
            <a:ext cx="2599267" cy="219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11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8600" y="242316"/>
            <a:ext cx="4948238" cy="886968"/>
          </a:xfrm>
        </p:spPr>
        <p:txBody>
          <a:bodyPr/>
          <a:lstStyle/>
          <a:p>
            <a:r>
              <a:rPr lang="en-US" sz="3200" dirty="0" smtClean="0"/>
              <a:t>Role of present tense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964267" y="4572002"/>
            <a:ext cx="7061200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Alternate Process 11"/>
          <p:cNvSpPr/>
          <p:nvPr/>
        </p:nvSpPr>
        <p:spPr>
          <a:xfrm>
            <a:off x="7298267" y="3251199"/>
            <a:ext cx="1320800" cy="1151467"/>
          </a:xfrm>
          <a:prstGeom prst="flowChartAlternateProcess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NOW</a:t>
            </a:r>
            <a:endParaRPr lang="en-US" dirty="0"/>
          </a:p>
        </p:txBody>
      </p:sp>
      <p:sp>
        <p:nvSpPr>
          <p:cNvPr id="13" name="Alternate Process 12"/>
          <p:cNvSpPr/>
          <p:nvPr/>
        </p:nvSpPr>
        <p:spPr>
          <a:xfrm>
            <a:off x="3860801" y="3251199"/>
            <a:ext cx="1320800" cy="1151467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THEN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519333" y="2523067"/>
            <a:ext cx="0" cy="20489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286000" y="1572769"/>
            <a:ext cx="4233333" cy="2999234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90000"/>
                  <a:shade val="100000"/>
                  <a:satMod val="150000"/>
                  <a:alpha val="43000"/>
                </a:schemeClr>
              </a:gs>
              <a:gs pos="33000">
                <a:schemeClr val="accent1">
                  <a:tint val="90000"/>
                  <a:shade val="100000"/>
                  <a:satMod val="130000"/>
                  <a:alpha val="43000"/>
                </a:schemeClr>
              </a:gs>
              <a:gs pos="67000">
                <a:schemeClr val="accent1">
                  <a:shade val="70000"/>
                  <a:satMod val="135000"/>
                  <a:alpha val="43000"/>
                </a:schemeClr>
              </a:gs>
              <a:gs pos="100000">
                <a:schemeClr val="accent1">
                  <a:shade val="50000"/>
                  <a:satMod val="135000"/>
                  <a:alpha val="43000"/>
                </a:schemeClr>
              </a:gs>
            </a:gsLst>
            <a:lin ang="13200000" scaled="1"/>
            <a:tileRect/>
          </a:gra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ZONE OF NO CONTROL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6519333" y="1998136"/>
            <a:ext cx="2624667" cy="257386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90000"/>
                  <a:shade val="100000"/>
                  <a:satMod val="150000"/>
                  <a:alpha val="43000"/>
                </a:schemeClr>
              </a:gs>
              <a:gs pos="33000">
                <a:schemeClr val="accent1">
                  <a:tint val="90000"/>
                  <a:shade val="100000"/>
                  <a:satMod val="130000"/>
                  <a:alpha val="43000"/>
                </a:schemeClr>
              </a:gs>
              <a:gs pos="67000">
                <a:schemeClr val="accent1">
                  <a:shade val="70000"/>
                  <a:satMod val="135000"/>
                  <a:alpha val="43000"/>
                </a:schemeClr>
              </a:gs>
              <a:gs pos="100000">
                <a:schemeClr val="accent1">
                  <a:shade val="50000"/>
                  <a:satMod val="135000"/>
                  <a:alpha val="43000"/>
                </a:schemeClr>
              </a:gs>
            </a:gsLst>
            <a:lin ang="13200000" scaled="1"/>
            <a:tileRect/>
          </a:gra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ZONE OF CONTROL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6519333" y="1794933"/>
            <a:ext cx="2624667" cy="458893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90000"/>
                  <a:shade val="100000"/>
                  <a:satMod val="150000"/>
                  <a:alpha val="6000"/>
                </a:schemeClr>
              </a:gs>
              <a:gs pos="33000">
                <a:schemeClr val="accent1">
                  <a:tint val="90000"/>
                  <a:shade val="100000"/>
                  <a:satMod val="130000"/>
                  <a:alpha val="6000"/>
                </a:schemeClr>
              </a:gs>
              <a:gs pos="67000">
                <a:schemeClr val="accent1">
                  <a:shade val="70000"/>
                  <a:satMod val="135000"/>
                  <a:alpha val="6000"/>
                </a:schemeClr>
              </a:gs>
              <a:gs pos="100000">
                <a:schemeClr val="accent1">
                  <a:shade val="50000"/>
                  <a:satMod val="135000"/>
                  <a:alpha val="6000"/>
                </a:schemeClr>
              </a:gs>
            </a:gsLst>
            <a:lin ang="13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USE PRESENT OR FUTURE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287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8600" y="242316"/>
            <a:ext cx="4948238" cy="886968"/>
          </a:xfrm>
        </p:spPr>
        <p:txBody>
          <a:bodyPr/>
          <a:lstStyle/>
          <a:p>
            <a:r>
              <a:rPr lang="en-US" sz="3200" dirty="0" smtClean="0"/>
              <a:t>Role of past tense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964267" y="4572002"/>
            <a:ext cx="7061200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Alternate Process 11"/>
          <p:cNvSpPr/>
          <p:nvPr/>
        </p:nvSpPr>
        <p:spPr>
          <a:xfrm>
            <a:off x="7298267" y="3251199"/>
            <a:ext cx="1320800" cy="1151467"/>
          </a:xfrm>
          <a:prstGeom prst="flowChartAlternateProcess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NOW</a:t>
            </a:r>
            <a:endParaRPr lang="en-US" dirty="0"/>
          </a:p>
        </p:txBody>
      </p:sp>
      <p:sp>
        <p:nvSpPr>
          <p:cNvPr id="13" name="Alternate Process 12"/>
          <p:cNvSpPr/>
          <p:nvPr/>
        </p:nvSpPr>
        <p:spPr>
          <a:xfrm>
            <a:off x="4030134" y="3251199"/>
            <a:ext cx="1320800" cy="1151467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THEN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519333" y="2523068"/>
            <a:ext cx="0" cy="2048935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2946402" y="1597153"/>
            <a:ext cx="3522132" cy="2999234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90000"/>
                  <a:shade val="100000"/>
                  <a:satMod val="150000"/>
                  <a:alpha val="43000"/>
                </a:schemeClr>
              </a:gs>
              <a:gs pos="33000">
                <a:schemeClr val="accent1">
                  <a:tint val="90000"/>
                  <a:shade val="100000"/>
                  <a:satMod val="130000"/>
                  <a:alpha val="43000"/>
                </a:schemeClr>
              </a:gs>
              <a:gs pos="67000">
                <a:schemeClr val="accent1">
                  <a:shade val="70000"/>
                  <a:satMod val="135000"/>
                  <a:alpha val="43000"/>
                </a:schemeClr>
              </a:gs>
              <a:gs pos="100000">
                <a:schemeClr val="accent1">
                  <a:shade val="50000"/>
                  <a:satMod val="135000"/>
                  <a:alpha val="43000"/>
                </a:schemeClr>
              </a:gs>
            </a:gsLst>
            <a:lin ang="13200000" scaled="1"/>
            <a:tileRect/>
          </a:gra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ZONE OF NO CONTROL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6519333" y="1998136"/>
            <a:ext cx="2624667" cy="257386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90000"/>
                  <a:shade val="100000"/>
                  <a:satMod val="150000"/>
                  <a:alpha val="43000"/>
                </a:schemeClr>
              </a:gs>
              <a:gs pos="33000">
                <a:schemeClr val="accent1">
                  <a:tint val="90000"/>
                  <a:shade val="100000"/>
                  <a:satMod val="130000"/>
                  <a:alpha val="43000"/>
                </a:schemeClr>
              </a:gs>
              <a:gs pos="67000">
                <a:schemeClr val="accent1">
                  <a:shade val="70000"/>
                  <a:satMod val="135000"/>
                  <a:alpha val="43000"/>
                </a:schemeClr>
              </a:gs>
              <a:gs pos="100000">
                <a:schemeClr val="accent1">
                  <a:shade val="50000"/>
                  <a:satMod val="135000"/>
                  <a:alpha val="43000"/>
                </a:schemeClr>
              </a:gs>
            </a:gsLst>
            <a:lin ang="13200000" scaled="1"/>
            <a:tileRect/>
          </a:gradFill>
          <a:ln w="57150" cmpd="sng">
            <a:solidFill>
              <a:schemeClr val="accent1">
                <a:shade val="95000"/>
                <a:satMod val="105000"/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ZONE OF CONTROL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2523067" y="1612055"/>
            <a:ext cx="4233333" cy="5285231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90000"/>
                  <a:shade val="100000"/>
                  <a:satMod val="150000"/>
                  <a:alpha val="6000"/>
                </a:schemeClr>
              </a:gs>
              <a:gs pos="33000">
                <a:schemeClr val="accent1">
                  <a:tint val="90000"/>
                  <a:shade val="100000"/>
                  <a:satMod val="130000"/>
                  <a:alpha val="6000"/>
                </a:schemeClr>
              </a:gs>
              <a:gs pos="67000">
                <a:schemeClr val="accent1">
                  <a:shade val="70000"/>
                  <a:satMod val="135000"/>
                  <a:alpha val="6000"/>
                </a:schemeClr>
              </a:gs>
              <a:gs pos="100000">
                <a:schemeClr val="accent1">
                  <a:shade val="50000"/>
                  <a:satMod val="135000"/>
                  <a:alpha val="6000"/>
                </a:schemeClr>
              </a:gs>
            </a:gsLst>
            <a:lin ang="13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USE PAST TENSES (SIMPLE, PROGRESSIVE, OR PERFECT)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067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this work in conditional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0667" y="2020888"/>
            <a:ext cx="6004935" cy="4105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Hypothetical scenario signals what is considered to possible and impossible, can be affected or cannot be affected:</a:t>
            </a:r>
          </a:p>
          <a:p>
            <a:pPr lvl="1"/>
            <a:r>
              <a:rPr lang="en-US" sz="2400" b="1" dirty="0" smtClean="0"/>
              <a:t>Distance</a:t>
            </a:r>
            <a:r>
              <a:rPr lang="en-US" sz="2400" dirty="0" smtClean="0"/>
              <a:t> = lack of control </a:t>
            </a:r>
            <a:r>
              <a:rPr lang="en-US" sz="2400" dirty="0" smtClean="0">
                <a:sym typeface="Wingdings"/>
              </a:rPr>
              <a:t> past tenses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934" y="3995508"/>
            <a:ext cx="2573866" cy="260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03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this work in conditional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0667" y="2020888"/>
            <a:ext cx="6004935" cy="4105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Hypothetical scenario signals what is considered to possible and impossible, can be affected or cannot be affected:</a:t>
            </a:r>
          </a:p>
          <a:p>
            <a:pPr lvl="1"/>
            <a:r>
              <a:rPr lang="en-US" sz="2400" b="1" dirty="0" smtClean="0">
                <a:sym typeface="Wingdings"/>
              </a:rPr>
              <a:t>Closeness</a:t>
            </a:r>
            <a:r>
              <a:rPr lang="en-US" sz="2400" dirty="0" smtClean="0">
                <a:sym typeface="Wingdings"/>
              </a:rPr>
              <a:t> = potential for control  present and future tenses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8268" y="4038601"/>
            <a:ext cx="2658532" cy="265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98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Pairing of verb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8999" y="2020888"/>
            <a:ext cx="5444067" cy="4600045"/>
          </a:xfrm>
        </p:spPr>
        <p:txBody>
          <a:bodyPr/>
          <a:lstStyle/>
          <a:p>
            <a:r>
              <a:rPr lang="en-US" sz="2400" dirty="0" smtClean="0"/>
              <a:t>Some verb forms traditionally go hand in hand (or collocate) with each other</a:t>
            </a:r>
          </a:p>
          <a:p>
            <a:r>
              <a:rPr lang="en-US" sz="2400" dirty="0" smtClean="0"/>
              <a:t>Such pairings are:</a:t>
            </a:r>
          </a:p>
          <a:p>
            <a:pPr lvl="1"/>
            <a:r>
              <a:rPr lang="en-US" sz="2400" dirty="0" smtClean="0"/>
              <a:t>Meaningful</a:t>
            </a:r>
          </a:p>
          <a:p>
            <a:pPr lvl="1"/>
            <a:r>
              <a:rPr lang="en-US" sz="2400" dirty="0" smtClean="0"/>
              <a:t>Reflect what the background knowledge of the speaker is</a:t>
            </a:r>
          </a:p>
          <a:p>
            <a:pPr lvl="1"/>
            <a:r>
              <a:rPr lang="en-US" sz="2400" dirty="0" smtClean="0"/>
              <a:t>Reflect whether speaker considers present possible or impossible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9333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420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tense pairings: present and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4267" y="2020888"/>
            <a:ext cx="6411335" cy="4105275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Simple</a:t>
            </a:r>
            <a:r>
              <a:rPr lang="en-US" sz="2400" dirty="0"/>
              <a:t>-present-tense form </a:t>
            </a:r>
            <a:r>
              <a:rPr lang="en-US" sz="2400" dirty="0" smtClean="0"/>
              <a:t>is standardly used to </a:t>
            </a:r>
            <a:r>
              <a:rPr lang="en-US" sz="2400" dirty="0"/>
              <a:t>express future time reference in the </a:t>
            </a:r>
            <a:r>
              <a:rPr lang="en-US" sz="2400" i="1" u="sng" dirty="0"/>
              <a:t>if-clause </a:t>
            </a:r>
            <a:endParaRPr lang="en-US" sz="2400" i="1" u="sng" dirty="0" smtClean="0"/>
          </a:p>
          <a:p>
            <a:r>
              <a:rPr lang="en-US" sz="2400" dirty="0" smtClean="0"/>
              <a:t>In </a:t>
            </a:r>
            <a:r>
              <a:rPr lang="en-US" sz="2400" i="1" u="sng" dirty="0" smtClean="0"/>
              <a:t>if-clause</a:t>
            </a:r>
            <a:r>
              <a:rPr lang="en-US" sz="2400" dirty="0" smtClean="0"/>
              <a:t>, the </a:t>
            </a:r>
            <a:r>
              <a:rPr lang="en-US" sz="2400" dirty="0"/>
              <a:t>focus is being shifted </a:t>
            </a:r>
            <a:r>
              <a:rPr lang="en-US" sz="2400" b="1" dirty="0" smtClean="0"/>
              <a:t>back</a:t>
            </a:r>
            <a:r>
              <a:rPr lang="en-US" sz="2400" dirty="0" smtClean="0"/>
              <a:t> to signal greater degree of possible effect onto future results</a:t>
            </a:r>
            <a:endParaRPr lang="en-US" sz="2400" dirty="0"/>
          </a:p>
          <a:p>
            <a:r>
              <a:rPr lang="en-US" sz="2400" dirty="0" smtClean="0"/>
              <a:t>In contrast, </a:t>
            </a:r>
            <a:r>
              <a:rPr lang="en-US" sz="2400" i="1" u="sng" dirty="0"/>
              <a:t>main clauses </a:t>
            </a:r>
            <a:r>
              <a:rPr lang="en-US" sz="2400" dirty="0" smtClean="0"/>
              <a:t>usually have </a:t>
            </a:r>
            <a:r>
              <a:rPr lang="en-US" sz="2400" i="1" dirty="0"/>
              <a:t>will</a:t>
            </a:r>
            <a:r>
              <a:rPr lang="en-US" sz="2400" dirty="0"/>
              <a:t> future </a:t>
            </a:r>
            <a:r>
              <a:rPr lang="en-US" sz="2400" dirty="0" smtClean="0"/>
              <a:t>verb forms for with </a:t>
            </a:r>
            <a:r>
              <a:rPr lang="en-US" sz="2400" dirty="0"/>
              <a:t>future reference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94818"/>
            <a:ext cx="1676400" cy="156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48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3867" y="685800"/>
            <a:ext cx="5803371" cy="886968"/>
          </a:xfrm>
        </p:spPr>
        <p:txBody>
          <a:bodyPr/>
          <a:lstStyle/>
          <a:p>
            <a:r>
              <a:rPr lang="en-US" dirty="0" smtClean="0"/>
              <a:t>Which one is more standard?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i="1" dirty="0"/>
              <a:t>If </a:t>
            </a:r>
            <a:r>
              <a:rPr lang="en-US" sz="2400" i="1" dirty="0" smtClean="0"/>
              <a:t>Amy takes </a:t>
            </a:r>
            <a:r>
              <a:rPr lang="en-US" sz="2400" i="1" dirty="0"/>
              <a:t>the card, then the data will be transferred to his </a:t>
            </a:r>
            <a:r>
              <a:rPr lang="en-US" sz="2400" i="1" dirty="0" smtClean="0"/>
              <a:t>computer</a:t>
            </a:r>
            <a:endParaRPr lang="en-US" sz="2400" i="1" dirty="0"/>
          </a:p>
          <a:p>
            <a:r>
              <a:rPr lang="en-US" sz="2400" i="1" dirty="0"/>
              <a:t>If </a:t>
            </a:r>
            <a:r>
              <a:rPr lang="en-US" sz="2400" i="1" dirty="0" smtClean="0"/>
              <a:t>Amy will </a:t>
            </a:r>
            <a:r>
              <a:rPr lang="en-US" sz="2400" i="1" dirty="0"/>
              <a:t>take the card, then the data will be transferred to his computer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394200"/>
            <a:ext cx="3039533" cy="226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23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3867" y="685800"/>
            <a:ext cx="5803371" cy="886968"/>
          </a:xfrm>
        </p:spPr>
        <p:txBody>
          <a:bodyPr/>
          <a:lstStyle/>
          <a:p>
            <a:r>
              <a:rPr lang="en-US" dirty="0" smtClean="0"/>
              <a:t>Which one is more standard?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i="1" dirty="0"/>
              <a:t>If </a:t>
            </a:r>
            <a:r>
              <a:rPr lang="en-US" sz="2400" i="1" dirty="0" smtClean="0"/>
              <a:t>Amy takes </a:t>
            </a:r>
            <a:r>
              <a:rPr lang="en-US" sz="2400" i="1" dirty="0"/>
              <a:t>the card, then the data will be transferred to his </a:t>
            </a:r>
            <a:r>
              <a:rPr lang="en-US" sz="2400" i="1" dirty="0" smtClean="0"/>
              <a:t>computer</a:t>
            </a:r>
            <a:endParaRPr lang="en-US" sz="2400" i="1" dirty="0"/>
          </a:p>
          <a:p>
            <a:r>
              <a:rPr lang="en-US" sz="2400" i="1" dirty="0"/>
              <a:t>If </a:t>
            </a:r>
            <a:r>
              <a:rPr lang="en-US" sz="2400" i="1" dirty="0" smtClean="0"/>
              <a:t>Amy will </a:t>
            </a:r>
            <a:r>
              <a:rPr lang="en-US" sz="2400" i="1" dirty="0"/>
              <a:t>take the card, then the data will be transferred to his computer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394200"/>
            <a:ext cx="3039533" cy="226795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726267" y="1572768"/>
            <a:ext cx="5926666" cy="1796965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90000"/>
                  <a:shade val="100000"/>
                  <a:satMod val="150000"/>
                  <a:alpha val="6000"/>
                </a:schemeClr>
              </a:gs>
              <a:gs pos="33000">
                <a:schemeClr val="accent1">
                  <a:tint val="90000"/>
                  <a:shade val="100000"/>
                  <a:satMod val="130000"/>
                  <a:alpha val="6000"/>
                </a:schemeClr>
              </a:gs>
              <a:gs pos="67000">
                <a:schemeClr val="accent1">
                  <a:shade val="70000"/>
                  <a:satMod val="135000"/>
                  <a:alpha val="6000"/>
                </a:schemeClr>
              </a:gs>
              <a:gs pos="100000">
                <a:schemeClr val="accent1">
                  <a:shade val="50000"/>
                  <a:satMod val="135000"/>
                  <a:alpha val="6000"/>
                </a:schemeClr>
              </a:gs>
            </a:gsLst>
            <a:lin ang="13200000" scaled="1"/>
            <a:tileRect/>
          </a:gradFill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35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In a nutshell: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0133" y="2020888"/>
            <a:ext cx="5615469" cy="4105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If-clause</a:t>
            </a:r>
            <a:r>
              <a:rPr lang="en-US" sz="2800" dirty="0" smtClean="0"/>
              <a:t>: present tense indicates that current situation is still in the ZONE of CONTROL</a:t>
            </a:r>
          </a:p>
          <a:p>
            <a:pPr marL="0" indent="0">
              <a:buNone/>
            </a:pPr>
            <a:r>
              <a:rPr lang="en-US" sz="2800" b="1" dirty="0" smtClean="0"/>
              <a:t>Main clause</a:t>
            </a:r>
            <a:r>
              <a:rPr lang="en-US" sz="2800" dirty="0" smtClean="0"/>
              <a:t>: future indicates future situation, which is a possible outcome of the PRESENT (that, again, can STILL be controlled)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63" y="292184"/>
            <a:ext cx="1527869" cy="256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43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85800"/>
            <a:ext cx="6396038" cy="886968"/>
          </a:xfrm>
        </p:spPr>
        <p:txBody>
          <a:bodyPr/>
          <a:lstStyle/>
          <a:p>
            <a:r>
              <a:rPr lang="en-US" dirty="0" smtClean="0"/>
              <a:t>Typical tense pairings: past and would + infinitive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020888"/>
            <a:ext cx="6908799" cy="468471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If-clause: </a:t>
            </a:r>
            <a:r>
              <a:rPr lang="en-US" sz="2800" dirty="0" smtClean="0">
                <a:sym typeface="Wingdings"/>
              </a:rPr>
              <a:t> use past (simple) tense</a:t>
            </a:r>
          </a:p>
          <a:p>
            <a:pPr marL="228600" lvl="1" indent="0">
              <a:buNone/>
            </a:pPr>
            <a:r>
              <a:rPr lang="en-US" sz="2400" dirty="0" smtClean="0">
                <a:sym typeface="Wingdings"/>
              </a:rPr>
              <a:t>Why?</a:t>
            </a:r>
          </a:p>
          <a:p>
            <a:pPr lvl="1"/>
            <a:r>
              <a:rPr lang="en-US" sz="2400" dirty="0" smtClean="0">
                <a:sym typeface="Wingdings"/>
              </a:rPr>
              <a:t>Basis for prediction (i.e., if-clause) – implausible</a:t>
            </a:r>
          </a:p>
          <a:p>
            <a:pPr lvl="1"/>
            <a:r>
              <a:rPr lang="en-US" sz="2400" dirty="0" smtClean="0">
                <a:sym typeface="Wingdings"/>
              </a:rPr>
              <a:t>CURRENT situation cannot be affected at this point, i.e. it is located OUTSIDE of ZONE of CONTROL</a:t>
            </a:r>
          </a:p>
          <a:p>
            <a:pPr lvl="1"/>
            <a:r>
              <a:rPr lang="en-US" sz="2400" dirty="0" smtClean="0">
                <a:sym typeface="Wingdings"/>
              </a:rPr>
              <a:t>Past tense in if-clause signals that situation is represented in a way that is DIFFERENT from what can be observed in the present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94818"/>
            <a:ext cx="1676400" cy="156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18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0267" y="685800"/>
            <a:ext cx="6666971" cy="886968"/>
          </a:xfrm>
        </p:spPr>
        <p:txBody>
          <a:bodyPr/>
          <a:lstStyle/>
          <a:p>
            <a:r>
              <a:rPr lang="en-US" dirty="0"/>
              <a:t>Typical tense pairings: past and would + infinitive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9067" y="2020888"/>
            <a:ext cx="6106535" cy="4105275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ym typeface="Wingdings"/>
              </a:rPr>
              <a:t>Main clause: would + infinitive </a:t>
            </a:r>
          </a:p>
          <a:p>
            <a:pPr marL="0" indent="0">
              <a:buNone/>
            </a:pPr>
            <a:r>
              <a:rPr lang="en-US" sz="2400" dirty="0">
                <a:sym typeface="Wingdings"/>
              </a:rPr>
              <a:t>Why:</a:t>
            </a:r>
          </a:p>
          <a:p>
            <a:r>
              <a:rPr lang="en-US" sz="2400" b="1" dirty="0"/>
              <a:t>Would</a:t>
            </a:r>
            <a:r>
              <a:rPr lang="en-US" sz="2400" dirty="0"/>
              <a:t> reflects impossible outcome and signals an alternative, CURRENTLY IMPROBABLE </a:t>
            </a:r>
            <a:r>
              <a:rPr lang="en-US" sz="2400" dirty="0" smtClean="0"/>
              <a:t>reality</a:t>
            </a:r>
          </a:p>
          <a:p>
            <a:r>
              <a:rPr lang="en-US" sz="2400" dirty="0" smtClean="0"/>
              <a:t>Speaker’s stance is negative </a:t>
            </a:r>
            <a:r>
              <a:rPr lang="en-US" sz="2400" dirty="0" smtClean="0">
                <a:sym typeface="Wingdings"/>
              </a:rPr>
              <a:t> tense does not reflect closer “involvement” with reality  use of infinitive (verb form without time reference)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7" y="141986"/>
            <a:ext cx="1676400" cy="156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189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one is more standard?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967" y="1766888"/>
            <a:ext cx="4946602" cy="410527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If he decided to file the suit, the hospital’s lawyers would be allowed to interview him for discovery.</a:t>
            </a:r>
          </a:p>
          <a:p>
            <a:r>
              <a:rPr lang="en-US" sz="2400" dirty="0" smtClean="0"/>
              <a:t>If he decided to file the suit, the hospital lawyers will be allowed to interview him for discovery.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67" y="4008966"/>
            <a:ext cx="32893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65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one is more standard?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967" y="1766888"/>
            <a:ext cx="4946602" cy="410527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If he decided to file the suit, the hospital’s lawyers would be allowed to interview him for discovery.</a:t>
            </a:r>
          </a:p>
          <a:p>
            <a:r>
              <a:rPr lang="en-US" sz="2400" dirty="0" smtClean="0"/>
              <a:t>If he decided to file the suit, the hospital lawyers will be allowed to interview him for discovery.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67" y="4008966"/>
            <a:ext cx="3289300" cy="24638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980267" y="1572769"/>
            <a:ext cx="5977466" cy="1830832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90000"/>
                  <a:shade val="100000"/>
                  <a:satMod val="150000"/>
                  <a:alpha val="7000"/>
                </a:schemeClr>
              </a:gs>
              <a:gs pos="33000">
                <a:schemeClr val="accent1">
                  <a:tint val="90000"/>
                  <a:shade val="100000"/>
                  <a:satMod val="130000"/>
                  <a:alpha val="7000"/>
                </a:schemeClr>
              </a:gs>
              <a:gs pos="67000">
                <a:schemeClr val="accent1">
                  <a:shade val="70000"/>
                  <a:satMod val="135000"/>
                  <a:alpha val="7000"/>
                </a:schemeClr>
              </a:gs>
              <a:gs pos="100000">
                <a:schemeClr val="accent1">
                  <a:shade val="50000"/>
                  <a:satMod val="135000"/>
                  <a:alpha val="7000"/>
                </a:schemeClr>
              </a:gs>
            </a:gsLst>
            <a:lin ang="13200000" scaled="1"/>
            <a:tileRect/>
          </a:gradFill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940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tense pairings: past perfect and would + have + past participle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What is happening: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Key focus: NEGATE NOW</a:t>
            </a:r>
          </a:p>
          <a:p>
            <a:r>
              <a:rPr lang="en-US" sz="2400" dirty="0" smtClean="0"/>
              <a:t>Create a space where you can talk about remote situations</a:t>
            </a:r>
          </a:p>
          <a:p>
            <a:r>
              <a:rPr lang="en-US" sz="2400" dirty="0" smtClean="0"/>
              <a:t>Produce a hypothetical judgment about a time and space completely OUTSIDE the ZONE of CONTROL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94818"/>
            <a:ext cx="1676400" cy="156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49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7" y="685800"/>
            <a:ext cx="6362171" cy="886968"/>
          </a:xfrm>
        </p:spPr>
        <p:txBody>
          <a:bodyPr/>
          <a:lstStyle/>
          <a:p>
            <a:r>
              <a:rPr lang="en-US" dirty="0"/>
              <a:t>Typical tense pairings: past perfect and would + have + past participle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9" y="2020888"/>
            <a:ext cx="6417733" cy="4515379"/>
          </a:xfrm>
        </p:spPr>
        <p:txBody>
          <a:bodyPr>
            <a:normAutofit/>
          </a:bodyPr>
          <a:lstStyle/>
          <a:p>
            <a:r>
              <a:rPr lang="en-US" sz="2800" dirty="0"/>
              <a:t>If-clause: </a:t>
            </a:r>
            <a:r>
              <a:rPr lang="en-US" sz="2800" dirty="0">
                <a:sym typeface="Wingdings"/>
              </a:rPr>
              <a:t> use </a:t>
            </a:r>
            <a:r>
              <a:rPr lang="en-US" sz="2800" dirty="0" smtClean="0">
                <a:sym typeface="Wingdings"/>
              </a:rPr>
              <a:t>past perfect tense</a:t>
            </a:r>
            <a:endParaRPr lang="en-US" sz="2800" dirty="0">
              <a:sym typeface="Wingdings"/>
            </a:endParaRPr>
          </a:p>
          <a:p>
            <a:pPr marL="228600" lvl="1" indent="0">
              <a:buNone/>
            </a:pPr>
            <a:r>
              <a:rPr lang="en-US" sz="2400" dirty="0">
                <a:sym typeface="Wingdings"/>
              </a:rPr>
              <a:t>Why?</a:t>
            </a:r>
          </a:p>
          <a:p>
            <a:pPr lvl="1"/>
            <a:r>
              <a:rPr lang="en-US" sz="2400" dirty="0">
                <a:sym typeface="Wingdings"/>
              </a:rPr>
              <a:t>Basis for prediction (i.e., if-clause) – implausible</a:t>
            </a:r>
          </a:p>
          <a:p>
            <a:pPr lvl="1"/>
            <a:r>
              <a:rPr lang="en-US" sz="2400" dirty="0" smtClean="0">
                <a:sym typeface="Wingdings"/>
              </a:rPr>
              <a:t>PAST situation </a:t>
            </a:r>
            <a:r>
              <a:rPr lang="en-US" sz="2400" dirty="0">
                <a:sym typeface="Wingdings"/>
              </a:rPr>
              <a:t>cannot be </a:t>
            </a:r>
            <a:r>
              <a:rPr lang="en-US" sz="2400" dirty="0" smtClean="0">
                <a:sym typeface="Wingdings"/>
              </a:rPr>
              <a:t>affected, </a:t>
            </a:r>
            <a:r>
              <a:rPr lang="en-US" sz="2400" dirty="0">
                <a:sym typeface="Wingdings"/>
              </a:rPr>
              <a:t>i.e. it is located OUTSIDE of ZONE of </a:t>
            </a:r>
            <a:r>
              <a:rPr lang="en-US" sz="2400" dirty="0" smtClean="0">
                <a:sym typeface="Wingdings"/>
              </a:rPr>
              <a:t>CONTROL </a:t>
            </a:r>
            <a:r>
              <a:rPr lang="en-US" sz="2400" b="1" dirty="0" smtClean="0">
                <a:solidFill>
                  <a:srgbClr val="FF0000"/>
                </a:solidFill>
                <a:sym typeface="Wingdings"/>
              </a:rPr>
              <a:t>and</a:t>
            </a:r>
            <a:r>
              <a:rPr lang="en-US" sz="2400" dirty="0" smtClean="0">
                <a:sym typeface="Wingdings"/>
              </a:rPr>
              <a:t> IN THE PAST</a:t>
            </a:r>
            <a:endParaRPr lang="en-US" sz="2400" dirty="0">
              <a:sym typeface="Wingdings"/>
            </a:endParaRPr>
          </a:p>
          <a:p>
            <a:pPr lvl="1"/>
            <a:r>
              <a:rPr lang="en-US" sz="2400" dirty="0" smtClean="0">
                <a:sym typeface="Wingdings"/>
              </a:rPr>
              <a:t>Past perfect </a:t>
            </a:r>
            <a:r>
              <a:rPr lang="en-US" sz="2400" dirty="0">
                <a:sym typeface="Wingdings"/>
              </a:rPr>
              <a:t>tense in if-clause signals </a:t>
            </a:r>
            <a:r>
              <a:rPr lang="en-US" sz="2400" dirty="0" smtClean="0">
                <a:sym typeface="Wingdings"/>
              </a:rPr>
              <a:t>DOUBLE level of distance from what can be observed in the present  double level of grammatical marking</a:t>
            </a:r>
            <a:endParaRPr lang="en-US" sz="2400" dirty="0">
              <a:sym typeface="Wingdings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61" y="340255"/>
            <a:ext cx="1796806" cy="168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43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7" y="685800"/>
            <a:ext cx="6362171" cy="886968"/>
          </a:xfrm>
        </p:spPr>
        <p:txBody>
          <a:bodyPr/>
          <a:lstStyle/>
          <a:p>
            <a:r>
              <a:rPr lang="en-US" dirty="0"/>
              <a:t>Typical tense pairings: past perfect and would + have + past participle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733" y="2020888"/>
            <a:ext cx="6021869" cy="4105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sym typeface="Wingdings"/>
              </a:rPr>
              <a:t>Main clause: </a:t>
            </a:r>
            <a:r>
              <a:rPr lang="en-US" sz="2800" dirty="0" smtClean="0">
                <a:sym typeface="Wingdings"/>
              </a:rPr>
              <a:t>use would </a:t>
            </a:r>
            <a:r>
              <a:rPr lang="en-US" sz="2800" dirty="0">
                <a:sym typeface="Wingdings"/>
              </a:rPr>
              <a:t>+ </a:t>
            </a:r>
            <a:r>
              <a:rPr lang="en-US" sz="2800" dirty="0" smtClean="0">
                <a:sym typeface="Wingdings"/>
              </a:rPr>
              <a:t>have + past participle</a:t>
            </a:r>
            <a:endParaRPr lang="en-US" sz="2800" dirty="0">
              <a:sym typeface="Wingdings"/>
            </a:endParaRPr>
          </a:p>
          <a:p>
            <a:pPr marL="0" indent="0">
              <a:buNone/>
            </a:pPr>
            <a:r>
              <a:rPr lang="en-US" sz="2400" dirty="0">
                <a:sym typeface="Wingdings"/>
              </a:rPr>
              <a:t>Why:</a:t>
            </a:r>
          </a:p>
          <a:p>
            <a:r>
              <a:rPr lang="en-US" sz="2400" b="1" dirty="0"/>
              <a:t>Would</a:t>
            </a:r>
            <a:r>
              <a:rPr lang="en-US" sz="2400" dirty="0"/>
              <a:t> </a:t>
            </a:r>
            <a:r>
              <a:rPr lang="en-US" sz="2400" b="1" dirty="0" smtClean="0"/>
              <a:t>have</a:t>
            </a:r>
            <a:r>
              <a:rPr lang="en-US" sz="2400" dirty="0" smtClean="0"/>
              <a:t> reflects </a:t>
            </a:r>
            <a:r>
              <a:rPr lang="en-US" sz="2400" dirty="0"/>
              <a:t>impossible outcome and signals an alternative, CURRENTLY IMPROBABLE reality</a:t>
            </a:r>
          </a:p>
          <a:p>
            <a:r>
              <a:rPr lang="en-US" sz="2400" dirty="0" smtClean="0"/>
              <a:t>Speaker has removed him-/herself from the space of IMPROBABLE REALITY and presents another, more removed level of hypothesizing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61" y="340255"/>
            <a:ext cx="1796806" cy="168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71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935" y="25401"/>
            <a:ext cx="6769598" cy="1344167"/>
          </a:xfrm>
        </p:spPr>
        <p:txBody>
          <a:bodyPr/>
          <a:lstStyle/>
          <a:p>
            <a:r>
              <a:rPr lang="en-US" dirty="0"/>
              <a:t>Which one is more </a:t>
            </a:r>
            <a:r>
              <a:rPr lang="en-US" dirty="0" smtClean="0"/>
              <a:t>standard and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5867" y="2020888"/>
            <a:ext cx="6309735" cy="410527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If you had helped me out, I would have given you tickets to the show.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If you had helped me out, I would give you tickets to the show.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66" y="228601"/>
            <a:ext cx="2027269" cy="134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19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9867" y="16934"/>
            <a:ext cx="6824133" cy="1132501"/>
          </a:xfrm>
        </p:spPr>
        <p:txBody>
          <a:bodyPr/>
          <a:lstStyle/>
          <a:p>
            <a:r>
              <a:rPr lang="en-US" dirty="0"/>
              <a:t>Which one is more </a:t>
            </a:r>
            <a:r>
              <a:rPr lang="en-US" dirty="0" smtClean="0"/>
              <a:t>standard and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5867" y="2020888"/>
            <a:ext cx="6309735" cy="410527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If you had helped me out, I would have given you tickets to the show.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If you had helped me out, I would give you tickets to the show.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66" y="228600"/>
            <a:ext cx="2108201" cy="139782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693333" y="1693333"/>
            <a:ext cx="7196667" cy="1608667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90000"/>
                  <a:shade val="100000"/>
                  <a:satMod val="150000"/>
                  <a:alpha val="21000"/>
                </a:schemeClr>
              </a:gs>
              <a:gs pos="33000">
                <a:schemeClr val="accent1">
                  <a:tint val="90000"/>
                  <a:shade val="100000"/>
                  <a:satMod val="130000"/>
                  <a:alpha val="21000"/>
                </a:schemeClr>
              </a:gs>
              <a:gs pos="67000">
                <a:schemeClr val="accent1">
                  <a:shade val="70000"/>
                  <a:satMod val="135000"/>
                  <a:alpha val="21000"/>
                </a:schemeClr>
              </a:gs>
              <a:gs pos="100000">
                <a:schemeClr val="accent1">
                  <a:shade val="50000"/>
                  <a:satMod val="135000"/>
                  <a:alpha val="21000"/>
                </a:schemeClr>
              </a:gs>
            </a:gsLst>
            <a:lin ang="13200000" scaled="1"/>
            <a:tileRect/>
          </a:gradFill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89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867" y="685800"/>
            <a:ext cx="7327371" cy="886968"/>
          </a:xfrm>
        </p:spPr>
        <p:txBody>
          <a:bodyPr/>
          <a:lstStyle/>
          <a:p>
            <a:r>
              <a:rPr lang="en-US" dirty="0" smtClean="0"/>
              <a:t>Let’s think what is happening in this story excerpt: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3467" y="1710268"/>
            <a:ext cx="6462135" cy="46989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James: “You mean to say, it </a:t>
            </a:r>
            <a:r>
              <a:rPr lang="en-US" sz="2000" dirty="0" err="1" smtClean="0"/>
              <a:t>wasn</a:t>
            </a:r>
            <a:r>
              <a:rPr lang="fr-FR" sz="2000" dirty="0" smtClean="0"/>
              <a:t>’</a:t>
            </a:r>
            <a:r>
              <a:rPr lang="en-US" sz="2000" dirty="0" smtClean="0"/>
              <a:t>t you who got rid of him?”</a:t>
            </a:r>
          </a:p>
          <a:p>
            <a:pPr marL="0" indent="0">
              <a:buNone/>
            </a:pPr>
            <a:r>
              <a:rPr lang="en-US" sz="2000" dirty="0" smtClean="0"/>
              <a:t>Will: “Of course not… I’d offered the jerk two hundred dollars to go back where he came from. </a:t>
            </a:r>
            <a:r>
              <a:rPr lang="en-US" sz="2000" b="1" dirty="0" smtClean="0"/>
              <a:t>If I hadn’t been ill, I would have gotten him away all right and that’s what I thought you had done.</a:t>
            </a:r>
          </a:p>
          <a:p>
            <a:pPr marL="0" indent="0">
              <a:buNone/>
            </a:pPr>
            <a:r>
              <a:rPr lang="en-US" sz="2000" dirty="0" smtClean="0"/>
              <a:t>James: “Forgive me, Will – I thought you’d done him in… but I </a:t>
            </a:r>
            <a:r>
              <a:rPr lang="en-US" sz="2000" dirty="0" err="1" smtClean="0"/>
              <a:t>didn</a:t>
            </a:r>
            <a:r>
              <a:rPr lang="fr-FR" sz="2000" dirty="0" smtClean="0"/>
              <a:t>’</a:t>
            </a:r>
            <a:r>
              <a:rPr lang="en-US" sz="2000" dirty="0" smtClean="0"/>
              <a:t>t blame you. Only I wished that it had happened in a fair fight.”</a:t>
            </a:r>
          </a:p>
          <a:p>
            <a:pPr marL="0" indent="0">
              <a:buNone/>
            </a:pPr>
            <a:r>
              <a:rPr lang="en-US" sz="2000" dirty="0" smtClean="0"/>
              <a:t>Will: “</a:t>
            </a:r>
            <a:r>
              <a:rPr lang="en-US" sz="2000" b="1" dirty="0" smtClean="0"/>
              <a:t>If it had happened, Jim, it would have been in a fair fight. I might have killed him, but I wouldn’t have killed him when he was tied up</a:t>
            </a:r>
            <a:r>
              <a:rPr lang="en-US" sz="2000" dirty="0" smtClean="0"/>
              <a:t>.”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78400"/>
            <a:ext cx="1995681" cy="143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573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266" y="1955885"/>
            <a:ext cx="6104467" cy="415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31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Avatar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http://www.youtube.com/watch?v=1QEFrI-D_3c&amp;feature=</a:t>
            </a:r>
            <a:r>
              <a:rPr lang="en-US" dirty="0" smtClean="0">
                <a:hlinkClick r:id="rId2"/>
              </a:rPr>
              <a:t>related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467" y="3437466"/>
            <a:ext cx="4351866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3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consider: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would we as viewers treat the reality represented in the movie: it is in the zone of control, outside of zone of control, or twice removed from zone of control?</a:t>
            </a:r>
          </a:p>
          <a:p>
            <a:r>
              <a:rPr lang="en-US" dirty="0" smtClean="0"/>
              <a:t>What tense would we likely use to talk about this reality?</a:t>
            </a:r>
          </a:p>
          <a:p>
            <a:r>
              <a:rPr lang="en-US" dirty="0" smtClean="0"/>
              <a:t>What would happen if…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33" y="504824"/>
            <a:ext cx="2912533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79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Avatar practice</a:t>
            </a:r>
          </a:p>
          <a:p>
            <a:r>
              <a:rPr lang="en-US" sz="2400" smtClean="0"/>
              <a:t>Global </a:t>
            </a:r>
            <a:r>
              <a:rPr lang="en-US" sz="2400" dirty="0" smtClean="0"/>
              <a:t>warming task</a:t>
            </a:r>
          </a:p>
        </p:txBody>
      </p:sp>
    </p:spTree>
    <p:extLst>
      <p:ext uri="{BB962C8B-B14F-4D97-AF65-F5344CB8AC3E}">
        <p14:creationId xmlns:p14="http://schemas.microsoft.com/office/powerpoint/2010/main" val="1771604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nspiration">
  <a:themeElements>
    <a:clrScheme name="Inspiration">
      <a:dk1>
        <a:sysClr val="windowText" lastClr="000000"/>
      </a:dk1>
      <a:lt1>
        <a:sysClr val="window" lastClr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FFC000"/>
      </a:hlink>
      <a:folHlink>
        <a:srgbClr val="C0C000"/>
      </a:folHlink>
    </a:clrScheme>
    <a:fontScheme name="Inspiration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spiration">
      <a:fillStyleLst>
        <a:solidFill>
          <a:schemeClr val="phClr"/>
        </a:solidFill>
        <a:gradFill rotWithShape="1">
          <a:gsLst>
            <a:gs pos="25000">
              <a:schemeClr val="phClr">
                <a:tint val="90000"/>
                <a:shade val="100000"/>
                <a:alpha val="90000"/>
                <a:satMod val="150000"/>
              </a:schemeClr>
            </a:gs>
            <a:gs pos="100000">
              <a:schemeClr val="phClr">
                <a:tint val="100000"/>
                <a:shade val="60000"/>
                <a:satMod val="13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0000"/>
                <a:shade val="100000"/>
                <a:alpha val="85000"/>
                <a:satMod val="150000"/>
              </a:schemeClr>
            </a:gs>
            <a:gs pos="33000">
              <a:schemeClr val="phClr">
                <a:tint val="90000"/>
                <a:shade val="100000"/>
                <a:alpha val="95000"/>
                <a:satMod val="130000"/>
              </a:schemeClr>
            </a:gs>
            <a:gs pos="67000">
              <a:schemeClr val="phClr">
                <a:shade val="70000"/>
                <a:satMod val="135000"/>
              </a:schemeClr>
            </a:gs>
            <a:gs pos="100000">
              <a:schemeClr val="phClr">
                <a:shade val="50000"/>
                <a:satMod val="135000"/>
              </a:schemeClr>
            </a:gs>
          </a:gsLst>
          <a:lin ang="13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thickThin" algn="ctr">
          <a:solidFill>
            <a:schemeClr val="phClr"/>
          </a:solidFill>
          <a:prstDash val="solid"/>
        </a:ln>
        <a:ln w="38100" cap="flat" cmpd="thinThick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woPt" dir="tl"/>
          </a:scene3d>
          <a:sp3d extrusionH="12700" prstMaterial="softEdge">
            <a:bevelT w="25400" h="50800"/>
          </a:sp3d>
        </a:effectStyle>
        <a:effectStyle>
          <a:effectLst>
            <a:innerShdw blurRad="50800" dist="25400" dir="2400000">
              <a:srgbClr val="808080">
                <a:alpha val="75000"/>
              </a:srgbClr>
            </a:innerShdw>
            <a:reflection blurRad="38100" stA="26000" endPos="35000" dist="12700" dir="5400000" fadeDir="48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Orbit.thmx</Template>
  <TotalTime>441</TotalTime>
  <Words>1332</Words>
  <Application>Microsoft Macintosh PowerPoint</Application>
  <PresentationFormat>On-screen Show (4:3)</PresentationFormat>
  <Paragraphs>156</Paragraphs>
  <Slides>31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Inspiration</vt:lpstr>
      <vt:lpstr>If: expressing different scenarios through language</vt:lpstr>
      <vt:lpstr>Flowchart </vt:lpstr>
      <vt:lpstr>Let’s think about how time organizes our lives: how can you characterize this picture?</vt:lpstr>
      <vt:lpstr>What about this video:</vt:lpstr>
      <vt:lpstr>Time </vt:lpstr>
      <vt:lpstr>What is the difference between these examples?</vt:lpstr>
      <vt:lpstr>What is the difference between these examples?</vt:lpstr>
      <vt:lpstr>Let’s look at a few more examples together</vt:lpstr>
      <vt:lpstr>Role of present tense</vt:lpstr>
      <vt:lpstr>Role of past tense</vt:lpstr>
      <vt:lpstr>How does this work in conditional sentences</vt:lpstr>
      <vt:lpstr>How does this work in conditional sentences</vt:lpstr>
      <vt:lpstr>Pairing of verb forms</vt:lpstr>
      <vt:lpstr>Typical tense pairings: present and future</vt:lpstr>
      <vt:lpstr>Which one is more standard?</vt:lpstr>
      <vt:lpstr>Which one is more standard?</vt:lpstr>
      <vt:lpstr>In a nutshell:</vt:lpstr>
      <vt:lpstr>Typical tense pairings: past and would + infinitive</vt:lpstr>
      <vt:lpstr>Typical tense pairings: past and would + infinitive</vt:lpstr>
      <vt:lpstr>Which one is more standard?</vt:lpstr>
      <vt:lpstr>Which one is more standard?</vt:lpstr>
      <vt:lpstr>Typical tense pairings: past perfect and would + have + past participle</vt:lpstr>
      <vt:lpstr>Typical tense pairings: past perfect and would + have + past participle</vt:lpstr>
      <vt:lpstr>Typical tense pairings: past perfect and would + have + past participle</vt:lpstr>
      <vt:lpstr>Which one is more standard and why?</vt:lpstr>
      <vt:lpstr>Which one is more standard and why?</vt:lpstr>
      <vt:lpstr>Let’s think what is happening in this story excerpt:</vt:lpstr>
      <vt:lpstr>PowerPoint Presentation</vt:lpstr>
      <vt:lpstr>Avatar </vt:lpstr>
      <vt:lpstr>Questions to consider:</vt:lpstr>
      <vt:lpstr>Let’s practice</vt:lpstr>
    </vt:vector>
  </TitlesOfParts>
  <Company>Georgetown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tenses in conditional constructions</dc:title>
  <dc:creator>Natalia Jacobsen</dc:creator>
  <cp:lastModifiedBy>Natalia Jacobsen</cp:lastModifiedBy>
  <cp:revision>37</cp:revision>
  <dcterms:created xsi:type="dcterms:W3CDTF">2011-10-26T03:57:47Z</dcterms:created>
  <dcterms:modified xsi:type="dcterms:W3CDTF">2016-05-25T19:33:53Z</dcterms:modified>
</cp:coreProperties>
</file>